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70" r:id="rId1"/>
    <p:sldMasterId id="2147483689" r:id="rId2"/>
    <p:sldMasterId id="2147483708" r:id="rId3"/>
  </p:sldMasterIdLst>
  <p:notesMasterIdLst>
    <p:notesMasterId r:id="rId24"/>
  </p:notesMasterIdLst>
  <p:sldIdLst>
    <p:sldId id="4971" r:id="rId4"/>
    <p:sldId id="4982" r:id="rId5"/>
    <p:sldId id="257" r:id="rId6"/>
    <p:sldId id="259" r:id="rId7"/>
    <p:sldId id="260" r:id="rId8"/>
    <p:sldId id="261" r:id="rId9"/>
    <p:sldId id="4983" r:id="rId10"/>
    <p:sldId id="263" r:id="rId11"/>
    <p:sldId id="264" r:id="rId12"/>
    <p:sldId id="265" r:id="rId13"/>
    <p:sldId id="4984" r:id="rId14"/>
    <p:sldId id="267" r:id="rId15"/>
    <p:sldId id="4985" r:id="rId16"/>
    <p:sldId id="4986" r:id="rId17"/>
    <p:sldId id="4987" r:id="rId18"/>
    <p:sldId id="256" r:id="rId19"/>
    <p:sldId id="4991" r:id="rId20"/>
    <p:sldId id="258" r:id="rId21"/>
    <p:sldId id="4990" r:id="rId22"/>
    <p:sldId id="4989" r:id="rId23"/>
  </p:sldIdLst>
  <p:sldSz cx="14630400" cy="8229600"/>
  <p:notesSz cx="8229600" cy="14630400"/>
  <p:embeddedFontLst>
    <p:embeddedFont>
      <p:font typeface="Nunito Sans Bold" charset="0"/>
      <p:bold r:id="rId25"/>
    </p:embeddedFont>
  </p:embeddedFontLst>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51" d="100"/>
          <a:sy n="51" d="100"/>
        </p:scale>
        <p:origin x="1565"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font" Target="fonts/font1.fntdata"/><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885504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latin typeface="Calibri" panose="020F0502020204030204" pitchFamily="34" charset="0"/>
            </a:endParaRPr>
          </a:p>
        </p:txBody>
      </p:sp>
      <p:sp>
        <p:nvSpPr>
          <p:cNvPr id="4" name="Segnaposto numero diapositiva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135063F-75B3-A840-BD8A-A74602CDE0A2}" type="slidenum">
              <a:rPr kumimoji="0" lang="it-IT" sz="14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it-IT" sz="14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439207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8F15CB-0F1D-23DD-0155-14635FADF7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CA8531-4258-32D4-6891-84A7E620CB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1CFA35-E0EE-B40B-5B4E-48CFD5BC40EC}"/>
              </a:ext>
            </a:extLst>
          </p:cNvPr>
          <p:cNvSpPr>
            <a:spLocks noGrp="1"/>
          </p:cNvSpPr>
          <p:nvPr>
            <p:ph type="body" idx="1"/>
          </p:nvPr>
        </p:nvSpPr>
        <p:spPr/>
        <p:txBody>
          <a:bodyPr/>
          <a:lstStyle/>
          <a:p>
            <a:endParaRPr lang="en-US" dirty="0">
              <a:latin typeface="Calibri" panose="020F0502020204030204" pitchFamily="34" charset="0"/>
            </a:endParaRPr>
          </a:p>
        </p:txBody>
      </p:sp>
      <p:sp>
        <p:nvSpPr>
          <p:cNvPr id="4" name="Slide Number Placeholder 3">
            <a:extLst>
              <a:ext uri="{FF2B5EF4-FFF2-40B4-BE49-F238E27FC236}">
                <a16:creationId xmlns:a16="http://schemas.microsoft.com/office/drawing/2014/main" id="{9A670F5F-2664-5659-4CD0-3BD50A0DCB27}"/>
              </a:ext>
            </a:extLst>
          </p:cNvPr>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8184115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a:t>
            </a:fld>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panose="020F0502020204030204" pitchFamily="34" charset="0"/>
            </a:endParaRPr>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18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4" name="Holder 7"/>
          <p:cNvSpPr>
            <a:spLocks noGrp="1"/>
          </p:cNvSpPr>
          <p:nvPr>
            <p:ph type="sldNum" sz="quarter" idx="7"/>
          </p:nvPr>
        </p:nvSpPr>
        <p:spPr>
          <a:xfrm>
            <a:off x="13776960" y="7402582"/>
            <a:ext cx="560832" cy="344285"/>
          </a:xfrm>
          <a:prstGeom prst="rect">
            <a:avLst/>
          </a:prstGeom>
        </p:spPr>
        <p:txBody>
          <a:bodyPr lIns="0" tIns="0" rIns="0" bIns="0"/>
          <a:lstStyle>
            <a:lvl1pPr algn="ctr">
              <a:defRPr sz="2077">
                <a:solidFill>
                  <a:srgbClr val="103676"/>
                </a:solidFill>
              </a:defRPr>
            </a:lvl1pPr>
          </a:lstStyle>
          <a:p>
            <a:fld id="{B6F15528-21DE-4FAA-801E-634DDDAF4B2B}" type="slidenum">
              <a:rPr lang="it-IT" smtClean="0"/>
              <a:pPr/>
              <a:t>‹N›</a:t>
            </a:fld>
            <a:endParaRPr lang="it-IT" dirty="0"/>
          </a:p>
        </p:txBody>
      </p:sp>
      <p:sp>
        <p:nvSpPr>
          <p:cNvPr id="15" name="Holder 3"/>
          <p:cNvSpPr>
            <a:spLocks noGrp="1"/>
          </p:cNvSpPr>
          <p:nvPr>
            <p:ph type="body" idx="1"/>
          </p:nvPr>
        </p:nvSpPr>
        <p:spPr>
          <a:xfrm>
            <a:off x="1097280" y="2531796"/>
            <a:ext cx="12435840" cy="295081"/>
          </a:xfrm>
        </p:spPr>
        <p:txBody>
          <a:bodyPr lIns="0" tIns="0" rIns="0" bIns="0"/>
          <a:lstStyle>
            <a:lvl1pPr algn="just">
              <a:defRPr sz="1918" b="0" i="0">
                <a:solidFill>
                  <a:schemeClr val="tx1"/>
                </a:solidFill>
              </a:defRPr>
            </a:lvl1pPr>
          </a:lstStyle>
          <a:p>
            <a:endParaRPr dirty="0"/>
          </a:p>
        </p:txBody>
      </p:sp>
      <p:sp>
        <p:nvSpPr>
          <p:cNvPr id="17" name="Titolo 16"/>
          <p:cNvSpPr>
            <a:spLocks noGrp="1"/>
          </p:cNvSpPr>
          <p:nvPr>
            <p:ph type="title"/>
          </p:nvPr>
        </p:nvSpPr>
        <p:spPr/>
        <p:txBody>
          <a:bodyPr vert="horz"/>
          <a:lstStyle/>
          <a:p>
            <a:r>
              <a:rPr lang="it-IT"/>
              <a:t>Fare clic per modificare stile</a:t>
            </a:r>
          </a:p>
        </p:txBody>
      </p:sp>
      <p:sp>
        <p:nvSpPr>
          <p:cNvPr id="6" name="bg object 16"/>
          <p:cNvSpPr/>
          <p:nvPr userDrawn="1"/>
        </p:nvSpPr>
        <p:spPr>
          <a:xfrm>
            <a:off x="666964" y="1343402"/>
            <a:ext cx="274320" cy="273982"/>
          </a:xfrm>
          <a:custGeom>
            <a:avLst/>
            <a:gdLst/>
            <a:ahLst/>
            <a:cxnLst/>
            <a:rect l="l" t="t" r="r" b="b"/>
            <a:pathLst>
              <a:path w="171450" h="171450">
                <a:moveTo>
                  <a:pt x="171119" y="0"/>
                </a:moveTo>
                <a:lnTo>
                  <a:pt x="0" y="0"/>
                </a:lnTo>
                <a:lnTo>
                  <a:pt x="0" y="171132"/>
                </a:lnTo>
                <a:lnTo>
                  <a:pt x="171119" y="171132"/>
                </a:lnTo>
                <a:lnTo>
                  <a:pt x="171119" y="0"/>
                </a:lnTo>
                <a:close/>
              </a:path>
            </a:pathLst>
          </a:custGeom>
          <a:solidFill>
            <a:srgbClr val="939598">
              <a:alpha val="79998"/>
            </a:srgbClr>
          </a:solidFill>
        </p:spPr>
        <p:txBody>
          <a:bodyPr wrap="square" lIns="0" tIns="0" rIns="0" bIns="0" rtlCol="0"/>
          <a:lstStyle/>
          <a:p>
            <a:endParaRPr sz="2876"/>
          </a:p>
        </p:txBody>
      </p:sp>
    </p:spTree>
    <p:extLst>
      <p:ext uri="{BB962C8B-B14F-4D97-AF65-F5344CB8AC3E}">
        <p14:creationId xmlns:p14="http://schemas.microsoft.com/office/powerpoint/2010/main" val="1526123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719A2ED2-F1E7-C3B3-2243-0EC0929118D4}"/>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Avv. Francesca Ottavi – Direzione Legislazione Opere Pubbliche</a:t>
            </a:r>
          </a:p>
        </p:txBody>
      </p:sp>
      <p:sp>
        <p:nvSpPr>
          <p:cNvPr id="9" name="Holder 7">
            <a:extLst>
              <a:ext uri="{FF2B5EF4-FFF2-40B4-BE49-F238E27FC236}">
                <a16:creationId xmlns:a16="http://schemas.microsoft.com/office/drawing/2014/main" id="{E69F0000-4E2F-297D-E321-7CD850B76125}"/>
              </a:ext>
            </a:extLst>
          </p:cNvPr>
          <p:cNvSpPr>
            <a:spLocks noGrp="1"/>
          </p:cNvSpPr>
          <p:nvPr>
            <p:ph type="sldNum" sz="quarter" idx="4"/>
          </p:nvPr>
        </p:nvSpPr>
        <p:spPr>
          <a:xfrm>
            <a:off x="13740708" y="7662767"/>
            <a:ext cx="467360" cy="286904"/>
          </a:xfrm>
          <a:prstGeom prst="rect">
            <a:avLst/>
          </a:prstGeom>
        </p:spPr>
        <p:txBody>
          <a:bodyPr lIns="0" tIns="0" rIns="0" bIns="0"/>
          <a:lstStyle>
            <a:lvl1pPr algn="ctr">
              <a:defRPr sz="1731">
                <a:solidFill>
                  <a:srgbClr val="103676"/>
                </a:solidFill>
              </a:defRPr>
            </a:lvl1pPr>
          </a:lstStyle>
          <a:p>
            <a:fld id="{B6F15528-21DE-4FAA-801E-634DDDAF4B2B}" type="slidenum">
              <a:rPr lang="it-IT" smtClean="0"/>
              <a:pPr/>
              <a:t>‹N›</a:t>
            </a:fld>
            <a:endParaRPr lang="it-IT" dirty="0"/>
          </a:p>
        </p:txBody>
      </p:sp>
    </p:spTree>
    <p:extLst>
      <p:ext uri="{BB962C8B-B14F-4D97-AF65-F5344CB8AC3E}">
        <p14:creationId xmlns:p14="http://schemas.microsoft.com/office/powerpoint/2010/main" val="1300505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6E6"/>
          </a:solidFill>
          <a:ln/>
        </p:spPr>
      </p:sp>
      <p:sp>
        <p:nvSpPr>
          <p:cNvPr id="3" name="Shape 1"/>
          <p:cNvSpPr/>
          <p:nvPr/>
        </p:nvSpPr>
        <p:spPr>
          <a:xfrm>
            <a:off x="0" y="0"/>
            <a:ext cx="14630400" cy="8229600"/>
          </a:xfrm>
          <a:prstGeom prst="rect">
            <a:avLst/>
          </a:prstGeom>
          <a:solidFill>
            <a:srgbClr val="FFFFFF"/>
          </a:solidFill>
          <a:ln/>
        </p:spPr>
      </p:sp>
      <p:grpSp>
        <p:nvGrpSpPr>
          <p:cNvPr id="4" name="object 6">
            <a:extLst>
              <a:ext uri="{FF2B5EF4-FFF2-40B4-BE49-F238E27FC236}">
                <a16:creationId xmlns:a16="http://schemas.microsoft.com/office/drawing/2014/main" id="{2ED2DE05-9D6A-2B5B-3681-0CB49AEF52E6}"/>
              </a:ext>
            </a:extLst>
          </p:cNvPr>
          <p:cNvGrpSpPr/>
          <p:nvPr userDrawn="1"/>
        </p:nvGrpSpPr>
        <p:grpSpPr>
          <a:xfrm>
            <a:off x="11194851" y="7362988"/>
            <a:ext cx="1875367" cy="477777"/>
            <a:chOff x="6954399" y="4620514"/>
            <a:chExt cx="1406525" cy="358775"/>
          </a:xfrm>
        </p:grpSpPr>
        <p:pic>
          <p:nvPicPr>
            <p:cNvPr id="5" name="object 7">
              <a:extLst>
                <a:ext uri="{FF2B5EF4-FFF2-40B4-BE49-F238E27FC236}">
                  <a16:creationId xmlns:a16="http://schemas.microsoft.com/office/drawing/2014/main" id="{C76EDE82-0F15-BC8B-9D22-D78D98F53521}"/>
                </a:ext>
              </a:extLst>
            </p:cNvPr>
            <p:cNvPicPr/>
            <p:nvPr/>
          </p:nvPicPr>
          <p:blipFill>
            <a:blip r:embed="rId2" cstate="print"/>
            <a:stretch>
              <a:fillRect/>
            </a:stretch>
          </p:blipFill>
          <p:spPr>
            <a:xfrm>
              <a:off x="7471239" y="4666038"/>
              <a:ext cx="889608" cy="132600"/>
            </a:xfrm>
            <a:prstGeom prst="rect">
              <a:avLst/>
            </a:prstGeom>
          </p:spPr>
        </p:pic>
        <p:pic>
          <p:nvPicPr>
            <p:cNvPr id="6" name="object 8">
              <a:extLst>
                <a:ext uri="{FF2B5EF4-FFF2-40B4-BE49-F238E27FC236}">
                  <a16:creationId xmlns:a16="http://schemas.microsoft.com/office/drawing/2014/main" id="{1114478A-D27A-63AF-D705-D80B95A61D7C}"/>
                </a:ext>
              </a:extLst>
            </p:cNvPr>
            <p:cNvPicPr/>
            <p:nvPr/>
          </p:nvPicPr>
          <p:blipFill>
            <a:blip r:embed="rId3" cstate="print"/>
            <a:stretch>
              <a:fillRect/>
            </a:stretch>
          </p:blipFill>
          <p:spPr>
            <a:xfrm>
              <a:off x="6954399" y="4665009"/>
              <a:ext cx="211510" cy="134493"/>
            </a:xfrm>
            <a:prstGeom prst="rect">
              <a:avLst/>
            </a:prstGeom>
          </p:spPr>
        </p:pic>
        <p:pic>
          <p:nvPicPr>
            <p:cNvPr id="7" name="object 9">
              <a:extLst>
                <a:ext uri="{FF2B5EF4-FFF2-40B4-BE49-F238E27FC236}">
                  <a16:creationId xmlns:a16="http://schemas.microsoft.com/office/drawing/2014/main" id="{CFA1D13B-45CE-472B-CE6A-763A5B8E823B}"/>
                </a:ext>
              </a:extLst>
            </p:cNvPr>
            <p:cNvPicPr/>
            <p:nvPr/>
          </p:nvPicPr>
          <p:blipFill>
            <a:blip r:embed="rId4" cstate="print"/>
            <a:stretch>
              <a:fillRect/>
            </a:stretch>
          </p:blipFill>
          <p:spPr>
            <a:xfrm>
              <a:off x="7187106" y="4663878"/>
              <a:ext cx="186319" cy="136715"/>
            </a:xfrm>
            <a:prstGeom prst="rect">
              <a:avLst/>
            </a:prstGeom>
          </p:spPr>
        </p:pic>
        <p:sp>
          <p:nvSpPr>
            <p:cNvPr id="8" name="object 10">
              <a:extLst>
                <a:ext uri="{FF2B5EF4-FFF2-40B4-BE49-F238E27FC236}">
                  <a16:creationId xmlns:a16="http://schemas.microsoft.com/office/drawing/2014/main" id="{0729B2EC-F173-CCAD-199A-8A42AEE990B7}"/>
                </a:ext>
              </a:extLst>
            </p:cNvPr>
            <p:cNvSpPr/>
            <p:nvPr/>
          </p:nvSpPr>
          <p:spPr>
            <a:xfrm>
              <a:off x="7417752" y="4620514"/>
              <a:ext cx="11430" cy="358775"/>
            </a:xfrm>
            <a:custGeom>
              <a:avLst/>
              <a:gdLst/>
              <a:ahLst/>
              <a:cxnLst/>
              <a:rect l="l" t="t" r="r" b="b"/>
              <a:pathLst>
                <a:path w="11429" h="358775">
                  <a:moveTo>
                    <a:pt x="11188" y="0"/>
                  </a:moveTo>
                  <a:lnTo>
                    <a:pt x="0" y="0"/>
                  </a:lnTo>
                  <a:lnTo>
                    <a:pt x="0" y="358305"/>
                  </a:lnTo>
                  <a:lnTo>
                    <a:pt x="11188" y="358305"/>
                  </a:lnTo>
                  <a:lnTo>
                    <a:pt x="11188" y="0"/>
                  </a:lnTo>
                  <a:close/>
                </a:path>
              </a:pathLst>
            </a:custGeom>
            <a:solidFill>
              <a:srgbClr val="002E6E"/>
            </a:solidFill>
          </p:spPr>
          <p:txBody>
            <a:bodyPr wrap="square" lIns="0" tIns="0" rIns="0" bIns="0" rtlCol="0"/>
            <a:lstStyle/>
            <a:p>
              <a:endParaRPr sz="2397"/>
            </a:p>
          </p:txBody>
        </p:sp>
      </p:grpSp>
      <p:sp>
        <p:nvSpPr>
          <p:cNvPr id="9" name="Holder 4">
            <a:extLst>
              <a:ext uri="{FF2B5EF4-FFF2-40B4-BE49-F238E27FC236}">
                <a16:creationId xmlns:a16="http://schemas.microsoft.com/office/drawing/2014/main" id="{F1C3DEAC-AAF3-6D39-B514-7B9F28A835A3}"/>
              </a:ext>
            </a:extLst>
          </p:cNvPr>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
        <p:nvSpPr>
          <p:cNvPr id="11" name="CasellaDiTesto 10">
            <a:extLst>
              <a:ext uri="{FF2B5EF4-FFF2-40B4-BE49-F238E27FC236}">
                <a16:creationId xmlns:a16="http://schemas.microsoft.com/office/drawing/2014/main" id="{57C0E46A-0E89-3F7F-E316-82B9EEAA63DF}"/>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Avv. Francesca Ottavi – Direzione Legislazione Opere Pubbliche</a:t>
            </a:r>
          </a:p>
        </p:txBody>
      </p:sp>
    </p:spTree>
    <p:extLst>
      <p:ext uri="{BB962C8B-B14F-4D97-AF65-F5344CB8AC3E}">
        <p14:creationId xmlns:p14="http://schemas.microsoft.com/office/powerpoint/2010/main" val="24077547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6E6"/>
          </a:solidFill>
          <a:ln/>
        </p:spPr>
      </p:sp>
      <p:sp>
        <p:nvSpPr>
          <p:cNvPr id="3" name="Shape 1"/>
          <p:cNvSpPr/>
          <p:nvPr/>
        </p:nvSpPr>
        <p:spPr>
          <a:xfrm>
            <a:off x="0" y="0"/>
            <a:ext cx="14630400" cy="8229600"/>
          </a:xfrm>
          <a:prstGeom prst="rect">
            <a:avLst/>
          </a:prstGeom>
          <a:solidFill>
            <a:srgbClr val="FFFFFF"/>
          </a:solidFill>
          <a:ln/>
        </p:spPr>
      </p:sp>
      <p:grpSp>
        <p:nvGrpSpPr>
          <p:cNvPr id="4" name="object 6">
            <a:extLst>
              <a:ext uri="{FF2B5EF4-FFF2-40B4-BE49-F238E27FC236}">
                <a16:creationId xmlns:a16="http://schemas.microsoft.com/office/drawing/2014/main" id="{75DAAD1D-FEAA-9361-303F-E02B721160C5}"/>
              </a:ext>
            </a:extLst>
          </p:cNvPr>
          <p:cNvGrpSpPr/>
          <p:nvPr userDrawn="1"/>
        </p:nvGrpSpPr>
        <p:grpSpPr>
          <a:xfrm>
            <a:off x="11194851" y="7362988"/>
            <a:ext cx="1875367" cy="477777"/>
            <a:chOff x="6954399" y="4620514"/>
            <a:chExt cx="1406525" cy="358775"/>
          </a:xfrm>
        </p:grpSpPr>
        <p:pic>
          <p:nvPicPr>
            <p:cNvPr id="5" name="object 7">
              <a:extLst>
                <a:ext uri="{FF2B5EF4-FFF2-40B4-BE49-F238E27FC236}">
                  <a16:creationId xmlns:a16="http://schemas.microsoft.com/office/drawing/2014/main" id="{AC48390B-CB48-6D03-644C-6665F786AE8E}"/>
                </a:ext>
              </a:extLst>
            </p:cNvPr>
            <p:cNvPicPr/>
            <p:nvPr/>
          </p:nvPicPr>
          <p:blipFill>
            <a:blip r:embed="rId2" cstate="print"/>
            <a:stretch>
              <a:fillRect/>
            </a:stretch>
          </p:blipFill>
          <p:spPr>
            <a:xfrm>
              <a:off x="7471239" y="4666038"/>
              <a:ext cx="889608" cy="132600"/>
            </a:xfrm>
            <a:prstGeom prst="rect">
              <a:avLst/>
            </a:prstGeom>
          </p:spPr>
        </p:pic>
        <p:pic>
          <p:nvPicPr>
            <p:cNvPr id="6" name="object 8">
              <a:extLst>
                <a:ext uri="{FF2B5EF4-FFF2-40B4-BE49-F238E27FC236}">
                  <a16:creationId xmlns:a16="http://schemas.microsoft.com/office/drawing/2014/main" id="{51E24FC8-1018-F873-135E-17D9DE69A9F4}"/>
                </a:ext>
              </a:extLst>
            </p:cNvPr>
            <p:cNvPicPr/>
            <p:nvPr/>
          </p:nvPicPr>
          <p:blipFill>
            <a:blip r:embed="rId3" cstate="print"/>
            <a:stretch>
              <a:fillRect/>
            </a:stretch>
          </p:blipFill>
          <p:spPr>
            <a:xfrm>
              <a:off x="6954399" y="4665009"/>
              <a:ext cx="211510" cy="134493"/>
            </a:xfrm>
            <a:prstGeom prst="rect">
              <a:avLst/>
            </a:prstGeom>
          </p:spPr>
        </p:pic>
        <p:pic>
          <p:nvPicPr>
            <p:cNvPr id="7" name="object 9">
              <a:extLst>
                <a:ext uri="{FF2B5EF4-FFF2-40B4-BE49-F238E27FC236}">
                  <a16:creationId xmlns:a16="http://schemas.microsoft.com/office/drawing/2014/main" id="{0E51484F-9223-7952-8628-6E8E053CAF41}"/>
                </a:ext>
              </a:extLst>
            </p:cNvPr>
            <p:cNvPicPr/>
            <p:nvPr/>
          </p:nvPicPr>
          <p:blipFill>
            <a:blip r:embed="rId4" cstate="print"/>
            <a:stretch>
              <a:fillRect/>
            </a:stretch>
          </p:blipFill>
          <p:spPr>
            <a:xfrm>
              <a:off x="7187106" y="4663878"/>
              <a:ext cx="186319" cy="136715"/>
            </a:xfrm>
            <a:prstGeom prst="rect">
              <a:avLst/>
            </a:prstGeom>
          </p:spPr>
        </p:pic>
        <p:sp>
          <p:nvSpPr>
            <p:cNvPr id="8" name="object 10">
              <a:extLst>
                <a:ext uri="{FF2B5EF4-FFF2-40B4-BE49-F238E27FC236}">
                  <a16:creationId xmlns:a16="http://schemas.microsoft.com/office/drawing/2014/main" id="{6506EDC9-F0D9-70E7-0FD9-F59CC9DAB3AA}"/>
                </a:ext>
              </a:extLst>
            </p:cNvPr>
            <p:cNvSpPr/>
            <p:nvPr/>
          </p:nvSpPr>
          <p:spPr>
            <a:xfrm>
              <a:off x="7417752" y="4620514"/>
              <a:ext cx="11430" cy="358775"/>
            </a:xfrm>
            <a:custGeom>
              <a:avLst/>
              <a:gdLst/>
              <a:ahLst/>
              <a:cxnLst/>
              <a:rect l="l" t="t" r="r" b="b"/>
              <a:pathLst>
                <a:path w="11429" h="358775">
                  <a:moveTo>
                    <a:pt x="11188" y="0"/>
                  </a:moveTo>
                  <a:lnTo>
                    <a:pt x="0" y="0"/>
                  </a:lnTo>
                  <a:lnTo>
                    <a:pt x="0" y="358305"/>
                  </a:lnTo>
                  <a:lnTo>
                    <a:pt x="11188" y="358305"/>
                  </a:lnTo>
                  <a:lnTo>
                    <a:pt x="11188" y="0"/>
                  </a:lnTo>
                  <a:close/>
                </a:path>
              </a:pathLst>
            </a:custGeom>
            <a:solidFill>
              <a:srgbClr val="002E6E"/>
            </a:solidFill>
          </p:spPr>
          <p:txBody>
            <a:bodyPr wrap="square" lIns="0" tIns="0" rIns="0" bIns="0" rtlCol="0"/>
            <a:lstStyle/>
            <a:p>
              <a:endParaRPr sz="2397"/>
            </a:p>
          </p:txBody>
        </p:sp>
      </p:grpSp>
      <p:sp>
        <p:nvSpPr>
          <p:cNvPr id="9" name="CasellaDiTesto 8">
            <a:extLst>
              <a:ext uri="{FF2B5EF4-FFF2-40B4-BE49-F238E27FC236}">
                <a16:creationId xmlns:a16="http://schemas.microsoft.com/office/drawing/2014/main" id="{8CF580F8-FF39-B3BA-F0DF-D917DC7AB8A7}"/>
              </a:ext>
            </a:extLst>
          </p:cNvPr>
          <p:cNvSpPr txBox="1"/>
          <p:nvPr userDrawn="1"/>
        </p:nvSpPr>
        <p:spPr>
          <a:xfrm>
            <a:off x="368227" y="7539611"/>
            <a:ext cx="6094428" cy="276999"/>
          </a:xfrm>
          <a:prstGeom prst="rect">
            <a:avLst/>
          </a:prstGeom>
          <a:noFill/>
        </p:spPr>
        <p:txBody>
          <a:bodyPr wrap="square">
            <a:spAutoFit/>
          </a:bodyPr>
          <a:lstStyle/>
          <a:p>
            <a:r>
              <a:rPr lang="it-IT" sz="1200" b="1" dirty="0">
                <a:solidFill>
                  <a:schemeClr val="accent1">
                    <a:lumMod val="75000"/>
                  </a:schemeClr>
                </a:solidFill>
              </a:rPr>
              <a:t>Avv. Francesca Ottavi – Direzione Legislazione Opere Pubbliche</a:t>
            </a:r>
          </a:p>
        </p:txBody>
      </p:sp>
    </p:spTree>
    <p:extLst>
      <p:ext uri="{BB962C8B-B14F-4D97-AF65-F5344CB8AC3E}">
        <p14:creationId xmlns:p14="http://schemas.microsoft.com/office/powerpoint/2010/main" val="2089018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6E6"/>
          </a:solidFill>
          <a:ln/>
        </p:spPr>
      </p:sp>
      <p:sp>
        <p:nvSpPr>
          <p:cNvPr id="3" name="Shape 1"/>
          <p:cNvSpPr/>
          <p:nvPr/>
        </p:nvSpPr>
        <p:spPr>
          <a:xfrm>
            <a:off x="0" y="0"/>
            <a:ext cx="14630400" cy="8229600"/>
          </a:xfrm>
          <a:prstGeom prst="rect">
            <a:avLst/>
          </a:prstGeom>
          <a:solidFill>
            <a:srgbClr val="FFFFFF"/>
          </a:solidFill>
          <a:ln/>
        </p:spPr>
      </p:sp>
      <p:grpSp>
        <p:nvGrpSpPr>
          <p:cNvPr id="4" name="object 6">
            <a:extLst>
              <a:ext uri="{FF2B5EF4-FFF2-40B4-BE49-F238E27FC236}">
                <a16:creationId xmlns:a16="http://schemas.microsoft.com/office/drawing/2014/main" id="{5371E74F-84AE-E771-94BB-EF96B04A622E}"/>
              </a:ext>
            </a:extLst>
          </p:cNvPr>
          <p:cNvGrpSpPr/>
          <p:nvPr userDrawn="1"/>
        </p:nvGrpSpPr>
        <p:grpSpPr>
          <a:xfrm>
            <a:off x="11194851" y="7362988"/>
            <a:ext cx="1875367" cy="477777"/>
            <a:chOff x="6954399" y="4620514"/>
            <a:chExt cx="1406525" cy="358775"/>
          </a:xfrm>
        </p:grpSpPr>
        <p:pic>
          <p:nvPicPr>
            <p:cNvPr id="5" name="object 7">
              <a:extLst>
                <a:ext uri="{FF2B5EF4-FFF2-40B4-BE49-F238E27FC236}">
                  <a16:creationId xmlns:a16="http://schemas.microsoft.com/office/drawing/2014/main" id="{99C38ED0-9A4E-E04B-80A3-1E775E9EE23B}"/>
                </a:ext>
              </a:extLst>
            </p:cNvPr>
            <p:cNvPicPr/>
            <p:nvPr/>
          </p:nvPicPr>
          <p:blipFill>
            <a:blip r:embed="rId2" cstate="print"/>
            <a:stretch>
              <a:fillRect/>
            </a:stretch>
          </p:blipFill>
          <p:spPr>
            <a:xfrm>
              <a:off x="7471239" y="4666038"/>
              <a:ext cx="889608" cy="132600"/>
            </a:xfrm>
            <a:prstGeom prst="rect">
              <a:avLst/>
            </a:prstGeom>
          </p:spPr>
        </p:pic>
        <p:pic>
          <p:nvPicPr>
            <p:cNvPr id="6" name="object 8">
              <a:extLst>
                <a:ext uri="{FF2B5EF4-FFF2-40B4-BE49-F238E27FC236}">
                  <a16:creationId xmlns:a16="http://schemas.microsoft.com/office/drawing/2014/main" id="{68E8728C-1B11-A880-2D98-307C761949AF}"/>
                </a:ext>
              </a:extLst>
            </p:cNvPr>
            <p:cNvPicPr/>
            <p:nvPr/>
          </p:nvPicPr>
          <p:blipFill>
            <a:blip r:embed="rId3" cstate="print"/>
            <a:stretch>
              <a:fillRect/>
            </a:stretch>
          </p:blipFill>
          <p:spPr>
            <a:xfrm>
              <a:off x="6954399" y="4665009"/>
              <a:ext cx="211510" cy="134493"/>
            </a:xfrm>
            <a:prstGeom prst="rect">
              <a:avLst/>
            </a:prstGeom>
          </p:spPr>
        </p:pic>
        <p:pic>
          <p:nvPicPr>
            <p:cNvPr id="7" name="object 9">
              <a:extLst>
                <a:ext uri="{FF2B5EF4-FFF2-40B4-BE49-F238E27FC236}">
                  <a16:creationId xmlns:a16="http://schemas.microsoft.com/office/drawing/2014/main" id="{7D451482-E130-73E9-CF73-D4286D61E7AA}"/>
                </a:ext>
              </a:extLst>
            </p:cNvPr>
            <p:cNvPicPr/>
            <p:nvPr/>
          </p:nvPicPr>
          <p:blipFill>
            <a:blip r:embed="rId4" cstate="print"/>
            <a:stretch>
              <a:fillRect/>
            </a:stretch>
          </p:blipFill>
          <p:spPr>
            <a:xfrm>
              <a:off x="7187106" y="4663878"/>
              <a:ext cx="186319" cy="136715"/>
            </a:xfrm>
            <a:prstGeom prst="rect">
              <a:avLst/>
            </a:prstGeom>
          </p:spPr>
        </p:pic>
        <p:sp>
          <p:nvSpPr>
            <p:cNvPr id="8" name="object 10">
              <a:extLst>
                <a:ext uri="{FF2B5EF4-FFF2-40B4-BE49-F238E27FC236}">
                  <a16:creationId xmlns:a16="http://schemas.microsoft.com/office/drawing/2014/main" id="{15F5FF9A-4E38-040B-8F8D-4CDBC80ABF85}"/>
                </a:ext>
              </a:extLst>
            </p:cNvPr>
            <p:cNvSpPr/>
            <p:nvPr/>
          </p:nvSpPr>
          <p:spPr>
            <a:xfrm>
              <a:off x="7417752" y="4620514"/>
              <a:ext cx="11430" cy="358775"/>
            </a:xfrm>
            <a:custGeom>
              <a:avLst/>
              <a:gdLst/>
              <a:ahLst/>
              <a:cxnLst/>
              <a:rect l="l" t="t" r="r" b="b"/>
              <a:pathLst>
                <a:path w="11429" h="358775">
                  <a:moveTo>
                    <a:pt x="11188" y="0"/>
                  </a:moveTo>
                  <a:lnTo>
                    <a:pt x="0" y="0"/>
                  </a:lnTo>
                  <a:lnTo>
                    <a:pt x="0" y="358305"/>
                  </a:lnTo>
                  <a:lnTo>
                    <a:pt x="11188" y="358305"/>
                  </a:lnTo>
                  <a:lnTo>
                    <a:pt x="11188" y="0"/>
                  </a:lnTo>
                  <a:close/>
                </a:path>
              </a:pathLst>
            </a:custGeom>
            <a:solidFill>
              <a:srgbClr val="002E6E"/>
            </a:solidFill>
          </p:spPr>
          <p:txBody>
            <a:bodyPr wrap="square" lIns="0" tIns="0" rIns="0" bIns="0" rtlCol="0"/>
            <a:lstStyle/>
            <a:p>
              <a:endParaRPr sz="2397"/>
            </a:p>
          </p:txBody>
        </p:sp>
      </p:grpSp>
      <p:sp>
        <p:nvSpPr>
          <p:cNvPr id="9" name="CasellaDiTesto 8">
            <a:extLst>
              <a:ext uri="{FF2B5EF4-FFF2-40B4-BE49-F238E27FC236}">
                <a16:creationId xmlns:a16="http://schemas.microsoft.com/office/drawing/2014/main" id="{9B696D86-4EEC-49A8-2673-C9810DB81CCF}"/>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Avv. Francesca Ottavi – Direzione Legislazione Opere Pubbliche</a:t>
            </a:r>
          </a:p>
        </p:txBody>
      </p:sp>
    </p:spTree>
    <p:extLst>
      <p:ext uri="{BB962C8B-B14F-4D97-AF65-F5344CB8AC3E}">
        <p14:creationId xmlns:p14="http://schemas.microsoft.com/office/powerpoint/2010/main" val="2141543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6E6"/>
          </a:solidFill>
          <a:ln/>
        </p:spPr>
      </p:sp>
      <p:sp>
        <p:nvSpPr>
          <p:cNvPr id="3" name="Shape 1"/>
          <p:cNvSpPr/>
          <p:nvPr/>
        </p:nvSpPr>
        <p:spPr>
          <a:xfrm>
            <a:off x="0" y="0"/>
            <a:ext cx="14630400" cy="8229600"/>
          </a:xfrm>
          <a:prstGeom prst="rect">
            <a:avLst/>
          </a:prstGeom>
          <a:solidFill>
            <a:srgbClr val="FFFFFF"/>
          </a:solidFill>
          <a:ln/>
        </p:spPr>
      </p:sp>
      <p:grpSp>
        <p:nvGrpSpPr>
          <p:cNvPr id="4" name="object 6">
            <a:extLst>
              <a:ext uri="{FF2B5EF4-FFF2-40B4-BE49-F238E27FC236}">
                <a16:creationId xmlns:a16="http://schemas.microsoft.com/office/drawing/2014/main" id="{09A40C5B-F86F-2D4B-2FD4-7D852BE7CB98}"/>
              </a:ext>
            </a:extLst>
          </p:cNvPr>
          <p:cNvGrpSpPr/>
          <p:nvPr userDrawn="1"/>
        </p:nvGrpSpPr>
        <p:grpSpPr>
          <a:xfrm>
            <a:off x="11194851" y="7362988"/>
            <a:ext cx="1875367" cy="477777"/>
            <a:chOff x="6954399" y="4620514"/>
            <a:chExt cx="1406525" cy="358775"/>
          </a:xfrm>
        </p:grpSpPr>
        <p:pic>
          <p:nvPicPr>
            <p:cNvPr id="5" name="object 7">
              <a:extLst>
                <a:ext uri="{FF2B5EF4-FFF2-40B4-BE49-F238E27FC236}">
                  <a16:creationId xmlns:a16="http://schemas.microsoft.com/office/drawing/2014/main" id="{41AC0934-F96F-0ABF-7F83-F6CA288E0140}"/>
                </a:ext>
              </a:extLst>
            </p:cNvPr>
            <p:cNvPicPr/>
            <p:nvPr/>
          </p:nvPicPr>
          <p:blipFill>
            <a:blip r:embed="rId2" cstate="print"/>
            <a:stretch>
              <a:fillRect/>
            </a:stretch>
          </p:blipFill>
          <p:spPr>
            <a:xfrm>
              <a:off x="7471239" y="4666038"/>
              <a:ext cx="889608" cy="132600"/>
            </a:xfrm>
            <a:prstGeom prst="rect">
              <a:avLst/>
            </a:prstGeom>
          </p:spPr>
        </p:pic>
        <p:pic>
          <p:nvPicPr>
            <p:cNvPr id="6" name="object 8">
              <a:extLst>
                <a:ext uri="{FF2B5EF4-FFF2-40B4-BE49-F238E27FC236}">
                  <a16:creationId xmlns:a16="http://schemas.microsoft.com/office/drawing/2014/main" id="{719F8373-F930-0185-D156-221BE72C0C33}"/>
                </a:ext>
              </a:extLst>
            </p:cNvPr>
            <p:cNvPicPr/>
            <p:nvPr/>
          </p:nvPicPr>
          <p:blipFill>
            <a:blip r:embed="rId3" cstate="print"/>
            <a:stretch>
              <a:fillRect/>
            </a:stretch>
          </p:blipFill>
          <p:spPr>
            <a:xfrm>
              <a:off x="6954399" y="4665009"/>
              <a:ext cx="211510" cy="134493"/>
            </a:xfrm>
            <a:prstGeom prst="rect">
              <a:avLst/>
            </a:prstGeom>
          </p:spPr>
        </p:pic>
        <p:pic>
          <p:nvPicPr>
            <p:cNvPr id="7" name="object 9">
              <a:extLst>
                <a:ext uri="{FF2B5EF4-FFF2-40B4-BE49-F238E27FC236}">
                  <a16:creationId xmlns:a16="http://schemas.microsoft.com/office/drawing/2014/main" id="{50BBD90C-ED98-6673-D6CB-FB0ADABF0EA9}"/>
                </a:ext>
              </a:extLst>
            </p:cNvPr>
            <p:cNvPicPr/>
            <p:nvPr/>
          </p:nvPicPr>
          <p:blipFill>
            <a:blip r:embed="rId4" cstate="print"/>
            <a:stretch>
              <a:fillRect/>
            </a:stretch>
          </p:blipFill>
          <p:spPr>
            <a:xfrm>
              <a:off x="7187106" y="4663878"/>
              <a:ext cx="186319" cy="136715"/>
            </a:xfrm>
            <a:prstGeom prst="rect">
              <a:avLst/>
            </a:prstGeom>
          </p:spPr>
        </p:pic>
        <p:sp>
          <p:nvSpPr>
            <p:cNvPr id="8" name="object 10">
              <a:extLst>
                <a:ext uri="{FF2B5EF4-FFF2-40B4-BE49-F238E27FC236}">
                  <a16:creationId xmlns:a16="http://schemas.microsoft.com/office/drawing/2014/main" id="{D2D6D240-712A-3CA3-73C5-1296EEB93BF2}"/>
                </a:ext>
              </a:extLst>
            </p:cNvPr>
            <p:cNvSpPr/>
            <p:nvPr/>
          </p:nvSpPr>
          <p:spPr>
            <a:xfrm>
              <a:off x="7417752" y="4620514"/>
              <a:ext cx="11430" cy="358775"/>
            </a:xfrm>
            <a:custGeom>
              <a:avLst/>
              <a:gdLst/>
              <a:ahLst/>
              <a:cxnLst/>
              <a:rect l="l" t="t" r="r" b="b"/>
              <a:pathLst>
                <a:path w="11429" h="358775">
                  <a:moveTo>
                    <a:pt x="11188" y="0"/>
                  </a:moveTo>
                  <a:lnTo>
                    <a:pt x="0" y="0"/>
                  </a:lnTo>
                  <a:lnTo>
                    <a:pt x="0" y="358305"/>
                  </a:lnTo>
                  <a:lnTo>
                    <a:pt x="11188" y="358305"/>
                  </a:lnTo>
                  <a:lnTo>
                    <a:pt x="11188" y="0"/>
                  </a:lnTo>
                  <a:close/>
                </a:path>
              </a:pathLst>
            </a:custGeom>
            <a:solidFill>
              <a:srgbClr val="002E6E"/>
            </a:solidFill>
          </p:spPr>
          <p:txBody>
            <a:bodyPr wrap="square" lIns="0" tIns="0" rIns="0" bIns="0" rtlCol="0"/>
            <a:lstStyle/>
            <a:p>
              <a:endParaRPr sz="2397"/>
            </a:p>
          </p:txBody>
        </p:sp>
      </p:grpSp>
      <p:sp>
        <p:nvSpPr>
          <p:cNvPr id="9" name="CasellaDiTesto 8">
            <a:extLst>
              <a:ext uri="{FF2B5EF4-FFF2-40B4-BE49-F238E27FC236}">
                <a16:creationId xmlns:a16="http://schemas.microsoft.com/office/drawing/2014/main" id="{99D9D63A-A942-C9DF-7877-CF7566043906}"/>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Avv. Francesca Ottavi – Direzione Legislazione Opere Pubbliche</a:t>
            </a:r>
          </a:p>
        </p:txBody>
      </p:sp>
    </p:spTree>
    <p:extLst>
      <p:ext uri="{BB962C8B-B14F-4D97-AF65-F5344CB8AC3E}">
        <p14:creationId xmlns:p14="http://schemas.microsoft.com/office/powerpoint/2010/main" val="11997103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6E6"/>
          </a:solidFill>
          <a:ln/>
        </p:spPr>
      </p:sp>
      <p:sp>
        <p:nvSpPr>
          <p:cNvPr id="3" name="Shape 1"/>
          <p:cNvSpPr/>
          <p:nvPr/>
        </p:nvSpPr>
        <p:spPr>
          <a:xfrm>
            <a:off x="0" y="0"/>
            <a:ext cx="14630400" cy="8229600"/>
          </a:xfrm>
          <a:prstGeom prst="rect">
            <a:avLst/>
          </a:prstGeom>
          <a:solidFill>
            <a:srgbClr val="FFFFFF"/>
          </a:solidFill>
          <a:ln/>
        </p:spPr>
      </p:sp>
      <p:grpSp>
        <p:nvGrpSpPr>
          <p:cNvPr id="4" name="object 6">
            <a:extLst>
              <a:ext uri="{FF2B5EF4-FFF2-40B4-BE49-F238E27FC236}">
                <a16:creationId xmlns:a16="http://schemas.microsoft.com/office/drawing/2014/main" id="{141C0719-D656-1D23-E4D8-0FCC9E188A75}"/>
              </a:ext>
            </a:extLst>
          </p:cNvPr>
          <p:cNvGrpSpPr/>
          <p:nvPr userDrawn="1"/>
        </p:nvGrpSpPr>
        <p:grpSpPr>
          <a:xfrm>
            <a:off x="11194851" y="7362988"/>
            <a:ext cx="1875367" cy="477777"/>
            <a:chOff x="6954399" y="4620514"/>
            <a:chExt cx="1406525" cy="358775"/>
          </a:xfrm>
        </p:grpSpPr>
        <p:pic>
          <p:nvPicPr>
            <p:cNvPr id="5" name="object 7">
              <a:extLst>
                <a:ext uri="{FF2B5EF4-FFF2-40B4-BE49-F238E27FC236}">
                  <a16:creationId xmlns:a16="http://schemas.microsoft.com/office/drawing/2014/main" id="{E8345CC6-18A5-05FC-0C12-246B1302AFAD}"/>
                </a:ext>
              </a:extLst>
            </p:cNvPr>
            <p:cNvPicPr/>
            <p:nvPr/>
          </p:nvPicPr>
          <p:blipFill>
            <a:blip r:embed="rId2" cstate="print"/>
            <a:stretch>
              <a:fillRect/>
            </a:stretch>
          </p:blipFill>
          <p:spPr>
            <a:xfrm>
              <a:off x="7471239" y="4666038"/>
              <a:ext cx="889608" cy="132600"/>
            </a:xfrm>
            <a:prstGeom prst="rect">
              <a:avLst/>
            </a:prstGeom>
          </p:spPr>
        </p:pic>
        <p:pic>
          <p:nvPicPr>
            <p:cNvPr id="6" name="object 8">
              <a:extLst>
                <a:ext uri="{FF2B5EF4-FFF2-40B4-BE49-F238E27FC236}">
                  <a16:creationId xmlns:a16="http://schemas.microsoft.com/office/drawing/2014/main" id="{8E728840-C213-8C37-B273-E407E9A8A281}"/>
                </a:ext>
              </a:extLst>
            </p:cNvPr>
            <p:cNvPicPr/>
            <p:nvPr/>
          </p:nvPicPr>
          <p:blipFill>
            <a:blip r:embed="rId3" cstate="print"/>
            <a:stretch>
              <a:fillRect/>
            </a:stretch>
          </p:blipFill>
          <p:spPr>
            <a:xfrm>
              <a:off x="6954399" y="4665009"/>
              <a:ext cx="211510" cy="134493"/>
            </a:xfrm>
            <a:prstGeom prst="rect">
              <a:avLst/>
            </a:prstGeom>
          </p:spPr>
        </p:pic>
        <p:pic>
          <p:nvPicPr>
            <p:cNvPr id="7" name="object 9">
              <a:extLst>
                <a:ext uri="{FF2B5EF4-FFF2-40B4-BE49-F238E27FC236}">
                  <a16:creationId xmlns:a16="http://schemas.microsoft.com/office/drawing/2014/main" id="{82280A15-C2EA-7724-FD74-9AB64E0FB78A}"/>
                </a:ext>
              </a:extLst>
            </p:cNvPr>
            <p:cNvPicPr/>
            <p:nvPr/>
          </p:nvPicPr>
          <p:blipFill>
            <a:blip r:embed="rId4" cstate="print"/>
            <a:stretch>
              <a:fillRect/>
            </a:stretch>
          </p:blipFill>
          <p:spPr>
            <a:xfrm>
              <a:off x="7187106" y="4663878"/>
              <a:ext cx="186319" cy="136715"/>
            </a:xfrm>
            <a:prstGeom prst="rect">
              <a:avLst/>
            </a:prstGeom>
          </p:spPr>
        </p:pic>
        <p:sp>
          <p:nvSpPr>
            <p:cNvPr id="8" name="object 10">
              <a:extLst>
                <a:ext uri="{FF2B5EF4-FFF2-40B4-BE49-F238E27FC236}">
                  <a16:creationId xmlns:a16="http://schemas.microsoft.com/office/drawing/2014/main" id="{B8F0B46E-9522-F8AF-82CF-00CCB60CCFFE}"/>
                </a:ext>
              </a:extLst>
            </p:cNvPr>
            <p:cNvSpPr/>
            <p:nvPr/>
          </p:nvSpPr>
          <p:spPr>
            <a:xfrm>
              <a:off x="7417752" y="4620514"/>
              <a:ext cx="11430" cy="358775"/>
            </a:xfrm>
            <a:custGeom>
              <a:avLst/>
              <a:gdLst/>
              <a:ahLst/>
              <a:cxnLst/>
              <a:rect l="l" t="t" r="r" b="b"/>
              <a:pathLst>
                <a:path w="11429" h="358775">
                  <a:moveTo>
                    <a:pt x="11188" y="0"/>
                  </a:moveTo>
                  <a:lnTo>
                    <a:pt x="0" y="0"/>
                  </a:lnTo>
                  <a:lnTo>
                    <a:pt x="0" y="358305"/>
                  </a:lnTo>
                  <a:lnTo>
                    <a:pt x="11188" y="358305"/>
                  </a:lnTo>
                  <a:lnTo>
                    <a:pt x="11188" y="0"/>
                  </a:lnTo>
                  <a:close/>
                </a:path>
              </a:pathLst>
            </a:custGeom>
            <a:solidFill>
              <a:srgbClr val="002E6E"/>
            </a:solidFill>
          </p:spPr>
          <p:txBody>
            <a:bodyPr wrap="square" lIns="0" tIns="0" rIns="0" bIns="0" rtlCol="0"/>
            <a:lstStyle/>
            <a:p>
              <a:endParaRPr sz="2397"/>
            </a:p>
          </p:txBody>
        </p:sp>
      </p:grpSp>
      <p:sp>
        <p:nvSpPr>
          <p:cNvPr id="9" name="CasellaDiTesto 8">
            <a:extLst>
              <a:ext uri="{FF2B5EF4-FFF2-40B4-BE49-F238E27FC236}">
                <a16:creationId xmlns:a16="http://schemas.microsoft.com/office/drawing/2014/main" id="{184312D5-BDD3-9AC1-DE3C-E0B1B9047723}"/>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Avv. Francesca Ottavi – Direzione Legislazione Opere Pubbliche</a:t>
            </a:r>
          </a:p>
        </p:txBody>
      </p:sp>
    </p:spTree>
    <p:extLst>
      <p:ext uri="{BB962C8B-B14F-4D97-AF65-F5344CB8AC3E}">
        <p14:creationId xmlns:p14="http://schemas.microsoft.com/office/powerpoint/2010/main" val="426950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6E6"/>
          </a:solidFill>
          <a:ln/>
        </p:spPr>
      </p:sp>
      <p:sp>
        <p:nvSpPr>
          <p:cNvPr id="3" name="Shape 1"/>
          <p:cNvSpPr/>
          <p:nvPr/>
        </p:nvSpPr>
        <p:spPr>
          <a:xfrm>
            <a:off x="0" y="0"/>
            <a:ext cx="14630400" cy="8229600"/>
          </a:xfrm>
          <a:prstGeom prst="rect">
            <a:avLst/>
          </a:prstGeom>
          <a:solidFill>
            <a:srgbClr val="FFFFFF"/>
          </a:solidFill>
          <a:ln/>
        </p:spPr>
      </p:sp>
      <p:grpSp>
        <p:nvGrpSpPr>
          <p:cNvPr id="4" name="object 6">
            <a:extLst>
              <a:ext uri="{FF2B5EF4-FFF2-40B4-BE49-F238E27FC236}">
                <a16:creationId xmlns:a16="http://schemas.microsoft.com/office/drawing/2014/main" id="{C0F3715A-7B81-740D-E89E-86ADA9B11F00}"/>
              </a:ext>
            </a:extLst>
          </p:cNvPr>
          <p:cNvGrpSpPr/>
          <p:nvPr userDrawn="1"/>
        </p:nvGrpSpPr>
        <p:grpSpPr>
          <a:xfrm>
            <a:off x="11194851" y="7362988"/>
            <a:ext cx="1875367" cy="477777"/>
            <a:chOff x="6954399" y="4620514"/>
            <a:chExt cx="1406525" cy="358775"/>
          </a:xfrm>
        </p:grpSpPr>
        <p:pic>
          <p:nvPicPr>
            <p:cNvPr id="5" name="object 7">
              <a:extLst>
                <a:ext uri="{FF2B5EF4-FFF2-40B4-BE49-F238E27FC236}">
                  <a16:creationId xmlns:a16="http://schemas.microsoft.com/office/drawing/2014/main" id="{17DB6A75-40FD-1B3A-1E44-F59C0105AE4A}"/>
                </a:ext>
              </a:extLst>
            </p:cNvPr>
            <p:cNvPicPr/>
            <p:nvPr/>
          </p:nvPicPr>
          <p:blipFill>
            <a:blip r:embed="rId2" cstate="print"/>
            <a:stretch>
              <a:fillRect/>
            </a:stretch>
          </p:blipFill>
          <p:spPr>
            <a:xfrm>
              <a:off x="7471239" y="4666038"/>
              <a:ext cx="889608" cy="132600"/>
            </a:xfrm>
            <a:prstGeom prst="rect">
              <a:avLst/>
            </a:prstGeom>
          </p:spPr>
        </p:pic>
        <p:pic>
          <p:nvPicPr>
            <p:cNvPr id="6" name="object 8">
              <a:extLst>
                <a:ext uri="{FF2B5EF4-FFF2-40B4-BE49-F238E27FC236}">
                  <a16:creationId xmlns:a16="http://schemas.microsoft.com/office/drawing/2014/main" id="{C02992C2-307D-7E79-3C6B-0EBC48A9F00F}"/>
                </a:ext>
              </a:extLst>
            </p:cNvPr>
            <p:cNvPicPr/>
            <p:nvPr/>
          </p:nvPicPr>
          <p:blipFill>
            <a:blip r:embed="rId3" cstate="print"/>
            <a:stretch>
              <a:fillRect/>
            </a:stretch>
          </p:blipFill>
          <p:spPr>
            <a:xfrm>
              <a:off x="6954399" y="4665009"/>
              <a:ext cx="211510" cy="134493"/>
            </a:xfrm>
            <a:prstGeom prst="rect">
              <a:avLst/>
            </a:prstGeom>
          </p:spPr>
        </p:pic>
        <p:pic>
          <p:nvPicPr>
            <p:cNvPr id="7" name="object 9">
              <a:extLst>
                <a:ext uri="{FF2B5EF4-FFF2-40B4-BE49-F238E27FC236}">
                  <a16:creationId xmlns:a16="http://schemas.microsoft.com/office/drawing/2014/main" id="{684D092A-A030-CCDE-D081-5B63BCAE9073}"/>
                </a:ext>
              </a:extLst>
            </p:cNvPr>
            <p:cNvPicPr/>
            <p:nvPr/>
          </p:nvPicPr>
          <p:blipFill>
            <a:blip r:embed="rId4" cstate="print"/>
            <a:stretch>
              <a:fillRect/>
            </a:stretch>
          </p:blipFill>
          <p:spPr>
            <a:xfrm>
              <a:off x="7187106" y="4663878"/>
              <a:ext cx="186319" cy="136715"/>
            </a:xfrm>
            <a:prstGeom prst="rect">
              <a:avLst/>
            </a:prstGeom>
          </p:spPr>
        </p:pic>
        <p:sp>
          <p:nvSpPr>
            <p:cNvPr id="8" name="object 10">
              <a:extLst>
                <a:ext uri="{FF2B5EF4-FFF2-40B4-BE49-F238E27FC236}">
                  <a16:creationId xmlns:a16="http://schemas.microsoft.com/office/drawing/2014/main" id="{74B20452-AAAE-E2C5-EB6A-302FA0C4F825}"/>
                </a:ext>
              </a:extLst>
            </p:cNvPr>
            <p:cNvSpPr/>
            <p:nvPr/>
          </p:nvSpPr>
          <p:spPr>
            <a:xfrm>
              <a:off x="7417752" y="4620514"/>
              <a:ext cx="11430" cy="358775"/>
            </a:xfrm>
            <a:custGeom>
              <a:avLst/>
              <a:gdLst/>
              <a:ahLst/>
              <a:cxnLst/>
              <a:rect l="l" t="t" r="r" b="b"/>
              <a:pathLst>
                <a:path w="11429" h="358775">
                  <a:moveTo>
                    <a:pt x="11188" y="0"/>
                  </a:moveTo>
                  <a:lnTo>
                    <a:pt x="0" y="0"/>
                  </a:lnTo>
                  <a:lnTo>
                    <a:pt x="0" y="358305"/>
                  </a:lnTo>
                  <a:lnTo>
                    <a:pt x="11188" y="358305"/>
                  </a:lnTo>
                  <a:lnTo>
                    <a:pt x="11188" y="0"/>
                  </a:lnTo>
                  <a:close/>
                </a:path>
              </a:pathLst>
            </a:custGeom>
            <a:solidFill>
              <a:srgbClr val="002E6E"/>
            </a:solidFill>
          </p:spPr>
          <p:txBody>
            <a:bodyPr wrap="square" lIns="0" tIns="0" rIns="0" bIns="0" rtlCol="0"/>
            <a:lstStyle/>
            <a:p>
              <a:endParaRPr sz="2397"/>
            </a:p>
          </p:txBody>
        </p:sp>
      </p:grpSp>
      <p:sp>
        <p:nvSpPr>
          <p:cNvPr id="9" name="Holder 4">
            <a:extLst>
              <a:ext uri="{FF2B5EF4-FFF2-40B4-BE49-F238E27FC236}">
                <a16:creationId xmlns:a16="http://schemas.microsoft.com/office/drawing/2014/main" id="{277BAD64-8050-3D07-CEFD-6E71DC0B8419}"/>
              </a:ext>
            </a:extLst>
          </p:cNvPr>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
        <p:nvSpPr>
          <p:cNvPr id="10" name="CasellaDiTesto 9">
            <a:extLst>
              <a:ext uri="{FF2B5EF4-FFF2-40B4-BE49-F238E27FC236}">
                <a16:creationId xmlns:a16="http://schemas.microsoft.com/office/drawing/2014/main" id="{0CA5DEF8-25CA-46CE-9346-28BAE3F2C21F}"/>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Avv. Francesca Ottavi – Direzione Legislazione Opere Pubbliche</a:t>
            </a:r>
          </a:p>
        </p:txBody>
      </p:sp>
    </p:spTree>
    <p:extLst>
      <p:ext uri="{BB962C8B-B14F-4D97-AF65-F5344CB8AC3E}">
        <p14:creationId xmlns:p14="http://schemas.microsoft.com/office/powerpoint/2010/main" val="3475552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6E6"/>
          </a:solidFill>
          <a:ln/>
        </p:spPr>
      </p:sp>
      <p:sp>
        <p:nvSpPr>
          <p:cNvPr id="3" name="Shape 1"/>
          <p:cNvSpPr/>
          <p:nvPr/>
        </p:nvSpPr>
        <p:spPr>
          <a:xfrm>
            <a:off x="0" y="0"/>
            <a:ext cx="14630400" cy="8229600"/>
          </a:xfrm>
          <a:prstGeom prst="rect">
            <a:avLst/>
          </a:prstGeom>
          <a:solidFill>
            <a:srgbClr val="FFFFFF"/>
          </a:solidFill>
          <a:ln/>
        </p:spPr>
      </p:sp>
      <p:grpSp>
        <p:nvGrpSpPr>
          <p:cNvPr id="4" name="object 6">
            <a:extLst>
              <a:ext uri="{FF2B5EF4-FFF2-40B4-BE49-F238E27FC236}">
                <a16:creationId xmlns:a16="http://schemas.microsoft.com/office/drawing/2014/main" id="{F91FAC07-7FA2-A679-7F28-67E3263C58E1}"/>
              </a:ext>
            </a:extLst>
          </p:cNvPr>
          <p:cNvGrpSpPr/>
          <p:nvPr userDrawn="1"/>
        </p:nvGrpSpPr>
        <p:grpSpPr>
          <a:xfrm>
            <a:off x="11194851" y="7362988"/>
            <a:ext cx="1875367" cy="477777"/>
            <a:chOff x="6954399" y="4620514"/>
            <a:chExt cx="1406525" cy="358775"/>
          </a:xfrm>
        </p:grpSpPr>
        <p:pic>
          <p:nvPicPr>
            <p:cNvPr id="5" name="object 7">
              <a:extLst>
                <a:ext uri="{FF2B5EF4-FFF2-40B4-BE49-F238E27FC236}">
                  <a16:creationId xmlns:a16="http://schemas.microsoft.com/office/drawing/2014/main" id="{85DF646B-95DE-EA4B-BAFA-0FD99EDFA21D}"/>
                </a:ext>
              </a:extLst>
            </p:cNvPr>
            <p:cNvPicPr/>
            <p:nvPr/>
          </p:nvPicPr>
          <p:blipFill>
            <a:blip r:embed="rId2" cstate="print"/>
            <a:stretch>
              <a:fillRect/>
            </a:stretch>
          </p:blipFill>
          <p:spPr>
            <a:xfrm>
              <a:off x="7471239" y="4666038"/>
              <a:ext cx="889608" cy="132600"/>
            </a:xfrm>
            <a:prstGeom prst="rect">
              <a:avLst/>
            </a:prstGeom>
          </p:spPr>
        </p:pic>
        <p:pic>
          <p:nvPicPr>
            <p:cNvPr id="6" name="object 8">
              <a:extLst>
                <a:ext uri="{FF2B5EF4-FFF2-40B4-BE49-F238E27FC236}">
                  <a16:creationId xmlns:a16="http://schemas.microsoft.com/office/drawing/2014/main" id="{455062A5-ACA2-B3B8-417A-8463135CEC50}"/>
                </a:ext>
              </a:extLst>
            </p:cNvPr>
            <p:cNvPicPr/>
            <p:nvPr/>
          </p:nvPicPr>
          <p:blipFill>
            <a:blip r:embed="rId3" cstate="print"/>
            <a:stretch>
              <a:fillRect/>
            </a:stretch>
          </p:blipFill>
          <p:spPr>
            <a:xfrm>
              <a:off x="6954399" y="4665009"/>
              <a:ext cx="211510" cy="134493"/>
            </a:xfrm>
            <a:prstGeom prst="rect">
              <a:avLst/>
            </a:prstGeom>
          </p:spPr>
        </p:pic>
        <p:pic>
          <p:nvPicPr>
            <p:cNvPr id="7" name="object 9">
              <a:extLst>
                <a:ext uri="{FF2B5EF4-FFF2-40B4-BE49-F238E27FC236}">
                  <a16:creationId xmlns:a16="http://schemas.microsoft.com/office/drawing/2014/main" id="{ADF0B850-F0C6-B9F0-A491-A956A02F6143}"/>
                </a:ext>
              </a:extLst>
            </p:cNvPr>
            <p:cNvPicPr/>
            <p:nvPr/>
          </p:nvPicPr>
          <p:blipFill>
            <a:blip r:embed="rId4" cstate="print"/>
            <a:stretch>
              <a:fillRect/>
            </a:stretch>
          </p:blipFill>
          <p:spPr>
            <a:xfrm>
              <a:off x="7187106" y="4663878"/>
              <a:ext cx="186319" cy="136715"/>
            </a:xfrm>
            <a:prstGeom prst="rect">
              <a:avLst/>
            </a:prstGeom>
          </p:spPr>
        </p:pic>
        <p:sp>
          <p:nvSpPr>
            <p:cNvPr id="8" name="object 10">
              <a:extLst>
                <a:ext uri="{FF2B5EF4-FFF2-40B4-BE49-F238E27FC236}">
                  <a16:creationId xmlns:a16="http://schemas.microsoft.com/office/drawing/2014/main" id="{0B1E2BEC-6F82-CE53-0854-AAC18F0D7567}"/>
                </a:ext>
              </a:extLst>
            </p:cNvPr>
            <p:cNvSpPr/>
            <p:nvPr/>
          </p:nvSpPr>
          <p:spPr>
            <a:xfrm>
              <a:off x="7417752" y="4620514"/>
              <a:ext cx="11430" cy="358775"/>
            </a:xfrm>
            <a:custGeom>
              <a:avLst/>
              <a:gdLst/>
              <a:ahLst/>
              <a:cxnLst/>
              <a:rect l="l" t="t" r="r" b="b"/>
              <a:pathLst>
                <a:path w="11429" h="358775">
                  <a:moveTo>
                    <a:pt x="11188" y="0"/>
                  </a:moveTo>
                  <a:lnTo>
                    <a:pt x="0" y="0"/>
                  </a:lnTo>
                  <a:lnTo>
                    <a:pt x="0" y="358305"/>
                  </a:lnTo>
                  <a:lnTo>
                    <a:pt x="11188" y="358305"/>
                  </a:lnTo>
                  <a:lnTo>
                    <a:pt x="11188" y="0"/>
                  </a:lnTo>
                  <a:close/>
                </a:path>
              </a:pathLst>
            </a:custGeom>
            <a:solidFill>
              <a:srgbClr val="002E6E"/>
            </a:solidFill>
          </p:spPr>
          <p:txBody>
            <a:bodyPr wrap="square" lIns="0" tIns="0" rIns="0" bIns="0" rtlCol="0"/>
            <a:lstStyle/>
            <a:p>
              <a:endParaRPr sz="2397"/>
            </a:p>
          </p:txBody>
        </p:sp>
      </p:grpSp>
      <p:sp>
        <p:nvSpPr>
          <p:cNvPr id="9" name="Holder 4">
            <a:extLst>
              <a:ext uri="{FF2B5EF4-FFF2-40B4-BE49-F238E27FC236}">
                <a16:creationId xmlns:a16="http://schemas.microsoft.com/office/drawing/2014/main" id="{A9D065B5-2E2F-B67C-4F1E-F509A01B4FBA}"/>
              </a:ext>
            </a:extLst>
          </p:cNvPr>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
        <p:nvSpPr>
          <p:cNvPr id="10" name="CasellaDiTesto 9">
            <a:extLst>
              <a:ext uri="{FF2B5EF4-FFF2-40B4-BE49-F238E27FC236}">
                <a16:creationId xmlns:a16="http://schemas.microsoft.com/office/drawing/2014/main" id="{D73F7E16-4854-ED87-4F34-B8541EE3B479}"/>
              </a:ext>
            </a:extLst>
          </p:cNvPr>
          <p:cNvSpPr txBox="1"/>
          <p:nvPr userDrawn="1"/>
        </p:nvSpPr>
        <p:spPr>
          <a:xfrm>
            <a:off x="368227" y="7806218"/>
            <a:ext cx="6094428" cy="276999"/>
          </a:xfrm>
          <a:prstGeom prst="rect">
            <a:avLst/>
          </a:prstGeom>
          <a:noFill/>
        </p:spPr>
        <p:txBody>
          <a:bodyPr wrap="square">
            <a:spAutoFit/>
          </a:bodyPr>
          <a:lstStyle/>
          <a:p>
            <a:r>
              <a:rPr lang="it-IT" sz="1200" b="1" dirty="0">
                <a:solidFill>
                  <a:schemeClr val="accent1">
                    <a:lumMod val="75000"/>
                  </a:schemeClr>
                </a:solidFill>
              </a:rPr>
              <a:t>Avv. Francesca Ottavi – Direzione Legislazione Opere Pubbliche</a:t>
            </a:r>
          </a:p>
        </p:txBody>
      </p:sp>
    </p:spTree>
    <p:extLst>
      <p:ext uri="{BB962C8B-B14F-4D97-AF65-F5344CB8AC3E}">
        <p14:creationId xmlns:p14="http://schemas.microsoft.com/office/powerpoint/2010/main" val="9773248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6E6"/>
          </a:solidFill>
          <a:ln/>
        </p:spPr>
      </p:sp>
      <p:sp>
        <p:nvSpPr>
          <p:cNvPr id="3" name="Shape 1"/>
          <p:cNvSpPr/>
          <p:nvPr/>
        </p:nvSpPr>
        <p:spPr>
          <a:xfrm>
            <a:off x="0" y="0"/>
            <a:ext cx="14630400" cy="8229600"/>
          </a:xfrm>
          <a:prstGeom prst="rect">
            <a:avLst/>
          </a:prstGeom>
          <a:solidFill>
            <a:srgbClr val="FFFFFF"/>
          </a:solidFill>
          <a:ln/>
        </p:spPr>
      </p:sp>
      <p:grpSp>
        <p:nvGrpSpPr>
          <p:cNvPr id="4" name="object 6">
            <a:extLst>
              <a:ext uri="{FF2B5EF4-FFF2-40B4-BE49-F238E27FC236}">
                <a16:creationId xmlns:a16="http://schemas.microsoft.com/office/drawing/2014/main" id="{A9FA6515-9378-9D0C-1632-CD50D0CCE2E5}"/>
              </a:ext>
            </a:extLst>
          </p:cNvPr>
          <p:cNvGrpSpPr/>
          <p:nvPr userDrawn="1"/>
        </p:nvGrpSpPr>
        <p:grpSpPr>
          <a:xfrm>
            <a:off x="11194851" y="7362988"/>
            <a:ext cx="1875367" cy="477777"/>
            <a:chOff x="6954399" y="4620514"/>
            <a:chExt cx="1406525" cy="358775"/>
          </a:xfrm>
        </p:grpSpPr>
        <p:pic>
          <p:nvPicPr>
            <p:cNvPr id="5" name="object 7">
              <a:extLst>
                <a:ext uri="{FF2B5EF4-FFF2-40B4-BE49-F238E27FC236}">
                  <a16:creationId xmlns:a16="http://schemas.microsoft.com/office/drawing/2014/main" id="{C1951F8B-EEC4-AAFC-5FCC-551163DBD472}"/>
                </a:ext>
              </a:extLst>
            </p:cNvPr>
            <p:cNvPicPr/>
            <p:nvPr/>
          </p:nvPicPr>
          <p:blipFill>
            <a:blip r:embed="rId2" cstate="print"/>
            <a:stretch>
              <a:fillRect/>
            </a:stretch>
          </p:blipFill>
          <p:spPr>
            <a:xfrm>
              <a:off x="7471239" y="4666038"/>
              <a:ext cx="889608" cy="132600"/>
            </a:xfrm>
            <a:prstGeom prst="rect">
              <a:avLst/>
            </a:prstGeom>
          </p:spPr>
        </p:pic>
        <p:pic>
          <p:nvPicPr>
            <p:cNvPr id="6" name="object 8">
              <a:extLst>
                <a:ext uri="{FF2B5EF4-FFF2-40B4-BE49-F238E27FC236}">
                  <a16:creationId xmlns:a16="http://schemas.microsoft.com/office/drawing/2014/main" id="{06E7846E-76E9-E2F1-50D0-7CF80E0353FE}"/>
                </a:ext>
              </a:extLst>
            </p:cNvPr>
            <p:cNvPicPr/>
            <p:nvPr/>
          </p:nvPicPr>
          <p:blipFill>
            <a:blip r:embed="rId3" cstate="print"/>
            <a:stretch>
              <a:fillRect/>
            </a:stretch>
          </p:blipFill>
          <p:spPr>
            <a:xfrm>
              <a:off x="6954399" y="4665009"/>
              <a:ext cx="211510" cy="134493"/>
            </a:xfrm>
            <a:prstGeom prst="rect">
              <a:avLst/>
            </a:prstGeom>
          </p:spPr>
        </p:pic>
        <p:pic>
          <p:nvPicPr>
            <p:cNvPr id="7" name="object 9">
              <a:extLst>
                <a:ext uri="{FF2B5EF4-FFF2-40B4-BE49-F238E27FC236}">
                  <a16:creationId xmlns:a16="http://schemas.microsoft.com/office/drawing/2014/main" id="{242E1BF0-F474-192C-7831-FDEB0DA1E437}"/>
                </a:ext>
              </a:extLst>
            </p:cNvPr>
            <p:cNvPicPr/>
            <p:nvPr/>
          </p:nvPicPr>
          <p:blipFill>
            <a:blip r:embed="rId4" cstate="print"/>
            <a:stretch>
              <a:fillRect/>
            </a:stretch>
          </p:blipFill>
          <p:spPr>
            <a:xfrm>
              <a:off x="7187106" y="4663878"/>
              <a:ext cx="186319" cy="136715"/>
            </a:xfrm>
            <a:prstGeom prst="rect">
              <a:avLst/>
            </a:prstGeom>
          </p:spPr>
        </p:pic>
        <p:sp>
          <p:nvSpPr>
            <p:cNvPr id="8" name="object 10">
              <a:extLst>
                <a:ext uri="{FF2B5EF4-FFF2-40B4-BE49-F238E27FC236}">
                  <a16:creationId xmlns:a16="http://schemas.microsoft.com/office/drawing/2014/main" id="{5F02E1F4-2418-0637-FFA3-D97F3259648C}"/>
                </a:ext>
              </a:extLst>
            </p:cNvPr>
            <p:cNvSpPr/>
            <p:nvPr/>
          </p:nvSpPr>
          <p:spPr>
            <a:xfrm>
              <a:off x="7417752" y="4620514"/>
              <a:ext cx="11430" cy="358775"/>
            </a:xfrm>
            <a:custGeom>
              <a:avLst/>
              <a:gdLst/>
              <a:ahLst/>
              <a:cxnLst/>
              <a:rect l="l" t="t" r="r" b="b"/>
              <a:pathLst>
                <a:path w="11429" h="358775">
                  <a:moveTo>
                    <a:pt x="11188" y="0"/>
                  </a:moveTo>
                  <a:lnTo>
                    <a:pt x="0" y="0"/>
                  </a:lnTo>
                  <a:lnTo>
                    <a:pt x="0" y="358305"/>
                  </a:lnTo>
                  <a:lnTo>
                    <a:pt x="11188" y="358305"/>
                  </a:lnTo>
                  <a:lnTo>
                    <a:pt x="11188" y="0"/>
                  </a:lnTo>
                  <a:close/>
                </a:path>
              </a:pathLst>
            </a:custGeom>
            <a:solidFill>
              <a:srgbClr val="002E6E"/>
            </a:solidFill>
          </p:spPr>
          <p:txBody>
            <a:bodyPr wrap="square" lIns="0" tIns="0" rIns="0" bIns="0" rtlCol="0"/>
            <a:lstStyle/>
            <a:p>
              <a:endParaRPr sz="2397"/>
            </a:p>
          </p:txBody>
        </p:sp>
      </p:grpSp>
      <p:sp>
        <p:nvSpPr>
          <p:cNvPr id="9" name="Holder 4">
            <a:extLst>
              <a:ext uri="{FF2B5EF4-FFF2-40B4-BE49-F238E27FC236}">
                <a16:creationId xmlns:a16="http://schemas.microsoft.com/office/drawing/2014/main" id="{384346E8-BE01-C6CD-B1CD-D2C15D913E21}"/>
              </a:ext>
            </a:extLst>
          </p:cNvPr>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
        <p:nvSpPr>
          <p:cNvPr id="10" name="CasellaDiTesto 9">
            <a:extLst>
              <a:ext uri="{FF2B5EF4-FFF2-40B4-BE49-F238E27FC236}">
                <a16:creationId xmlns:a16="http://schemas.microsoft.com/office/drawing/2014/main" id="{414B9B03-97B7-80CE-837D-58D8A7F6093E}"/>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Avv. Francesca Ottavi – Direzione Legislazione Opere Pubbliche</a:t>
            </a:r>
          </a:p>
        </p:txBody>
      </p:sp>
    </p:spTree>
    <p:extLst>
      <p:ext uri="{BB962C8B-B14F-4D97-AF65-F5344CB8AC3E}">
        <p14:creationId xmlns:p14="http://schemas.microsoft.com/office/powerpoint/2010/main" val="4451080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6E6"/>
          </a:solidFill>
          <a:ln/>
        </p:spPr>
      </p:sp>
      <p:sp>
        <p:nvSpPr>
          <p:cNvPr id="3" name="Shape 1"/>
          <p:cNvSpPr/>
          <p:nvPr/>
        </p:nvSpPr>
        <p:spPr>
          <a:xfrm>
            <a:off x="0" y="0"/>
            <a:ext cx="14630400" cy="8229600"/>
          </a:xfrm>
          <a:prstGeom prst="rect">
            <a:avLst/>
          </a:prstGeom>
          <a:solidFill>
            <a:srgbClr val="FFFFFF"/>
          </a:solidFill>
          <a:ln/>
        </p:spPr>
      </p:sp>
      <p:grpSp>
        <p:nvGrpSpPr>
          <p:cNvPr id="4" name="object 6">
            <a:extLst>
              <a:ext uri="{FF2B5EF4-FFF2-40B4-BE49-F238E27FC236}">
                <a16:creationId xmlns:a16="http://schemas.microsoft.com/office/drawing/2014/main" id="{83C234C9-F7F6-57FB-C633-AB411EA0EA80}"/>
              </a:ext>
            </a:extLst>
          </p:cNvPr>
          <p:cNvGrpSpPr/>
          <p:nvPr userDrawn="1"/>
        </p:nvGrpSpPr>
        <p:grpSpPr>
          <a:xfrm>
            <a:off x="11194851" y="7362988"/>
            <a:ext cx="1875367" cy="477777"/>
            <a:chOff x="6954399" y="4620514"/>
            <a:chExt cx="1406525" cy="358775"/>
          </a:xfrm>
        </p:grpSpPr>
        <p:pic>
          <p:nvPicPr>
            <p:cNvPr id="5" name="object 7">
              <a:extLst>
                <a:ext uri="{FF2B5EF4-FFF2-40B4-BE49-F238E27FC236}">
                  <a16:creationId xmlns:a16="http://schemas.microsoft.com/office/drawing/2014/main" id="{F345E155-F320-00C8-513B-7B3F383E4F6C}"/>
                </a:ext>
              </a:extLst>
            </p:cNvPr>
            <p:cNvPicPr/>
            <p:nvPr/>
          </p:nvPicPr>
          <p:blipFill>
            <a:blip r:embed="rId2" cstate="print"/>
            <a:stretch>
              <a:fillRect/>
            </a:stretch>
          </p:blipFill>
          <p:spPr>
            <a:xfrm>
              <a:off x="7471239" y="4666038"/>
              <a:ext cx="889608" cy="132600"/>
            </a:xfrm>
            <a:prstGeom prst="rect">
              <a:avLst/>
            </a:prstGeom>
          </p:spPr>
        </p:pic>
        <p:pic>
          <p:nvPicPr>
            <p:cNvPr id="6" name="object 8">
              <a:extLst>
                <a:ext uri="{FF2B5EF4-FFF2-40B4-BE49-F238E27FC236}">
                  <a16:creationId xmlns:a16="http://schemas.microsoft.com/office/drawing/2014/main" id="{092B5AEE-882F-7F1A-F653-C99DCCE8321F}"/>
                </a:ext>
              </a:extLst>
            </p:cNvPr>
            <p:cNvPicPr/>
            <p:nvPr/>
          </p:nvPicPr>
          <p:blipFill>
            <a:blip r:embed="rId3" cstate="print"/>
            <a:stretch>
              <a:fillRect/>
            </a:stretch>
          </p:blipFill>
          <p:spPr>
            <a:xfrm>
              <a:off x="6954399" y="4665009"/>
              <a:ext cx="211510" cy="134493"/>
            </a:xfrm>
            <a:prstGeom prst="rect">
              <a:avLst/>
            </a:prstGeom>
          </p:spPr>
        </p:pic>
        <p:pic>
          <p:nvPicPr>
            <p:cNvPr id="7" name="object 9">
              <a:extLst>
                <a:ext uri="{FF2B5EF4-FFF2-40B4-BE49-F238E27FC236}">
                  <a16:creationId xmlns:a16="http://schemas.microsoft.com/office/drawing/2014/main" id="{CD446E2E-A45A-932C-23AF-B1D11874B908}"/>
                </a:ext>
              </a:extLst>
            </p:cNvPr>
            <p:cNvPicPr/>
            <p:nvPr/>
          </p:nvPicPr>
          <p:blipFill>
            <a:blip r:embed="rId4" cstate="print"/>
            <a:stretch>
              <a:fillRect/>
            </a:stretch>
          </p:blipFill>
          <p:spPr>
            <a:xfrm>
              <a:off x="7187106" y="4663878"/>
              <a:ext cx="186319" cy="136715"/>
            </a:xfrm>
            <a:prstGeom prst="rect">
              <a:avLst/>
            </a:prstGeom>
          </p:spPr>
        </p:pic>
        <p:sp>
          <p:nvSpPr>
            <p:cNvPr id="8" name="object 10">
              <a:extLst>
                <a:ext uri="{FF2B5EF4-FFF2-40B4-BE49-F238E27FC236}">
                  <a16:creationId xmlns:a16="http://schemas.microsoft.com/office/drawing/2014/main" id="{4D404888-940D-2B94-12AE-68F81FAFEABB}"/>
                </a:ext>
              </a:extLst>
            </p:cNvPr>
            <p:cNvSpPr/>
            <p:nvPr/>
          </p:nvSpPr>
          <p:spPr>
            <a:xfrm>
              <a:off x="7417752" y="4620514"/>
              <a:ext cx="11430" cy="358775"/>
            </a:xfrm>
            <a:custGeom>
              <a:avLst/>
              <a:gdLst/>
              <a:ahLst/>
              <a:cxnLst/>
              <a:rect l="l" t="t" r="r" b="b"/>
              <a:pathLst>
                <a:path w="11429" h="358775">
                  <a:moveTo>
                    <a:pt x="11188" y="0"/>
                  </a:moveTo>
                  <a:lnTo>
                    <a:pt x="0" y="0"/>
                  </a:lnTo>
                  <a:lnTo>
                    <a:pt x="0" y="358305"/>
                  </a:lnTo>
                  <a:lnTo>
                    <a:pt x="11188" y="358305"/>
                  </a:lnTo>
                  <a:lnTo>
                    <a:pt x="11188" y="0"/>
                  </a:lnTo>
                  <a:close/>
                </a:path>
              </a:pathLst>
            </a:custGeom>
            <a:solidFill>
              <a:srgbClr val="002E6E"/>
            </a:solidFill>
          </p:spPr>
          <p:txBody>
            <a:bodyPr wrap="square" lIns="0" tIns="0" rIns="0" bIns="0" rtlCol="0"/>
            <a:lstStyle/>
            <a:p>
              <a:endParaRPr sz="2397"/>
            </a:p>
          </p:txBody>
        </p:sp>
      </p:grpSp>
      <p:sp>
        <p:nvSpPr>
          <p:cNvPr id="9" name="Holder 4">
            <a:extLst>
              <a:ext uri="{FF2B5EF4-FFF2-40B4-BE49-F238E27FC236}">
                <a16:creationId xmlns:a16="http://schemas.microsoft.com/office/drawing/2014/main" id="{05902C3A-2147-B3F4-9868-60CB7D44D715}"/>
              </a:ext>
            </a:extLst>
          </p:cNvPr>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
        <p:nvSpPr>
          <p:cNvPr id="10" name="CasellaDiTesto 9">
            <a:extLst>
              <a:ext uri="{FF2B5EF4-FFF2-40B4-BE49-F238E27FC236}">
                <a16:creationId xmlns:a16="http://schemas.microsoft.com/office/drawing/2014/main" id="{E016A7DC-9BE8-086C-AC9A-5A75DF64E8B9}"/>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Avv. Francesca Ottavi – Direzione Legislazione Opere Pubbliche</a:t>
            </a:r>
          </a:p>
        </p:txBody>
      </p:sp>
    </p:spTree>
    <p:extLst>
      <p:ext uri="{BB962C8B-B14F-4D97-AF65-F5344CB8AC3E}">
        <p14:creationId xmlns:p14="http://schemas.microsoft.com/office/powerpoint/2010/main" val="2992581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p:txBody>
          <a:bodyPr vert="horz"/>
          <a:lstStyle/>
          <a:p>
            <a:r>
              <a:rPr lang="it-IT"/>
              <a:t>Fare clic per modificare stile</a:t>
            </a:r>
          </a:p>
        </p:txBody>
      </p:sp>
      <p:sp>
        <p:nvSpPr>
          <p:cNvPr id="3" name="Segnaposto numero diapositiva 2"/>
          <p:cNvSpPr>
            <a:spLocks noGrp="1"/>
          </p:cNvSpPr>
          <p:nvPr>
            <p:ph type="sldNum" sz="quarter" idx="10"/>
          </p:nvPr>
        </p:nvSpPr>
        <p:spPr/>
        <p:txBody>
          <a:bodyPr/>
          <a:lstStyle/>
          <a:p>
            <a:fld id="{B6F15528-21DE-4FAA-801E-634DDDAF4B2B}" type="slidenum">
              <a:rPr lang="it-IT" smtClean="0"/>
              <a:pPr/>
              <a:t>‹N›</a:t>
            </a:fld>
            <a:endParaRPr lang="it-IT" dirty="0"/>
          </a:p>
        </p:txBody>
      </p:sp>
      <p:sp>
        <p:nvSpPr>
          <p:cNvPr id="7" name="Holder 2"/>
          <p:cNvSpPr txBox="1">
            <a:spLocks/>
          </p:cNvSpPr>
          <p:nvPr userDrawn="1"/>
        </p:nvSpPr>
        <p:spPr>
          <a:xfrm>
            <a:off x="1091699" y="2525039"/>
            <a:ext cx="12392818" cy="516423"/>
          </a:xfrm>
          <a:prstGeom prst="rect">
            <a:avLst/>
          </a:prstGeom>
        </p:spPr>
        <p:txBody>
          <a:bodyPr wrap="square" lIns="0" tIns="0" rIns="0" bIns="0">
            <a:spAutoFit/>
          </a:bodyPr>
          <a:lstStyle>
            <a:lvl1pPr>
              <a:defRPr sz="2100" b="1" i="0">
                <a:solidFill>
                  <a:srgbClr val="11498A"/>
                </a:solidFill>
                <a:latin typeface="Calibri"/>
                <a:ea typeface="+mj-ea"/>
                <a:cs typeface="Calibri"/>
              </a:defRPr>
            </a:lvl1pPr>
          </a:lstStyle>
          <a:p>
            <a:endParaRPr lang="it-IT" sz="3356" dirty="0"/>
          </a:p>
        </p:txBody>
      </p:sp>
      <p:sp>
        <p:nvSpPr>
          <p:cNvPr id="9" name="Holder 3"/>
          <p:cNvSpPr>
            <a:spLocks noGrp="1"/>
          </p:cNvSpPr>
          <p:nvPr>
            <p:ph type="body" idx="1"/>
          </p:nvPr>
        </p:nvSpPr>
        <p:spPr>
          <a:xfrm>
            <a:off x="1097280" y="2531796"/>
            <a:ext cx="12435840" cy="295081"/>
          </a:xfrm>
        </p:spPr>
        <p:txBody>
          <a:bodyPr lIns="0" tIns="0" rIns="0" bIns="0"/>
          <a:lstStyle>
            <a:lvl1pPr algn="just">
              <a:defRPr sz="1918" b="0" i="0">
                <a:solidFill>
                  <a:schemeClr val="tx1"/>
                </a:solidFill>
              </a:defRPr>
            </a:lvl1pPr>
          </a:lstStyle>
          <a:p>
            <a:endParaRPr dirty="0"/>
          </a:p>
        </p:txBody>
      </p:sp>
    </p:spTree>
    <p:extLst>
      <p:ext uri="{BB962C8B-B14F-4D97-AF65-F5344CB8AC3E}">
        <p14:creationId xmlns:p14="http://schemas.microsoft.com/office/powerpoint/2010/main" val="39462423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Slide 10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6E6"/>
          </a:solidFill>
          <a:ln/>
        </p:spPr>
      </p:sp>
      <p:sp>
        <p:nvSpPr>
          <p:cNvPr id="3" name="Shape 1"/>
          <p:cNvSpPr/>
          <p:nvPr/>
        </p:nvSpPr>
        <p:spPr>
          <a:xfrm>
            <a:off x="0" y="0"/>
            <a:ext cx="14630400" cy="8229600"/>
          </a:xfrm>
          <a:prstGeom prst="rect">
            <a:avLst/>
          </a:prstGeom>
          <a:solidFill>
            <a:srgbClr val="FFFFFF"/>
          </a:solidFill>
          <a:ln/>
        </p:spPr>
      </p:sp>
      <p:grpSp>
        <p:nvGrpSpPr>
          <p:cNvPr id="4" name="object 6">
            <a:extLst>
              <a:ext uri="{FF2B5EF4-FFF2-40B4-BE49-F238E27FC236}">
                <a16:creationId xmlns:a16="http://schemas.microsoft.com/office/drawing/2014/main" id="{44E26DEE-5A2B-F307-0BC8-4EAE2EAFC8B4}"/>
              </a:ext>
            </a:extLst>
          </p:cNvPr>
          <p:cNvGrpSpPr/>
          <p:nvPr userDrawn="1"/>
        </p:nvGrpSpPr>
        <p:grpSpPr>
          <a:xfrm>
            <a:off x="11194851" y="7362988"/>
            <a:ext cx="1875367" cy="477777"/>
            <a:chOff x="6954399" y="4620514"/>
            <a:chExt cx="1406525" cy="358775"/>
          </a:xfrm>
        </p:grpSpPr>
        <p:pic>
          <p:nvPicPr>
            <p:cNvPr id="5" name="object 7">
              <a:extLst>
                <a:ext uri="{FF2B5EF4-FFF2-40B4-BE49-F238E27FC236}">
                  <a16:creationId xmlns:a16="http://schemas.microsoft.com/office/drawing/2014/main" id="{D9AAD03D-178A-298C-7FD4-159943DE04C1}"/>
                </a:ext>
              </a:extLst>
            </p:cNvPr>
            <p:cNvPicPr/>
            <p:nvPr/>
          </p:nvPicPr>
          <p:blipFill>
            <a:blip r:embed="rId2" cstate="print"/>
            <a:stretch>
              <a:fillRect/>
            </a:stretch>
          </p:blipFill>
          <p:spPr>
            <a:xfrm>
              <a:off x="7471239" y="4666038"/>
              <a:ext cx="889608" cy="132600"/>
            </a:xfrm>
            <a:prstGeom prst="rect">
              <a:avLst/>
            </a:prstGeom>
          </p:spPr>
        </p:pic>
        <p:pic>
          <p:nvPicPr>
            <p:cNvPr id="6" name="object 8">
              <a:extLst>
                <a:ext uri="{FF2B5EF4-FFF2-40B4-BE49-F238E27FC236}">
                  <a16:creationId xmlns:a16="http://schemas.microsoft.com/office/drawing/2014/main" id="{7904AE47-BA18-5D53-2CBD-6D107D799062}"/>
                </a:ext>
              </a:extLst>
            </p:cNvPr>
            <p:cNvPicPr/>
            <p:nvPr/>
          </p:nvPicPr>
          <p:blipFill>
            <a:blip r:embed="rId3" cstate="print"/>
            <a:stretch>
              <a:fillRect/>
            </a:stretch>
          </p:blipFill>
          <p:spPr>
            <a:xfrm>
              <a:off x="6954399" y="4665009"/>
              <a:ext cx="211510" cy="134493"/>
            </a:xfrm>
            <a:prstGeom prst="rect">
              <a:avLst/>
            </a:prstGeom>
          </p:spPr>
        </p:pic>
        <p:pic>
          <p:nvPicPr>
            <p:cNvPr id="7" name="object 9">
              <a:extLst>
                <a:ext uri="{FF2B5EF4-FFF2-40B4-BE49-F238E27FC236}">
                  <a16:creationId xmlns:a16="http://schemas.microsoft.com/office/drawing/2014/main" id="{3629FE0D-6482-BA04-9A62-0C4B8C7A0D32}"/>
                </a:ext>
              </a:extLst>
            </p:cNvPr>
            <p:cNvPicPr/>
            <p:nvPr/>
          </p:nvPicPr>
          <p:blipFill>
            <a:blip r:embed="rId4" cstate="print"/>
            <a:stretch>
              <a:fillRect/>
            </a:stretch>
          </p:blipFill>
          <p:spPr>
            <a:xfrm>
              <a:off x="7187106" y="4663878"/>
              <a:ext cx="186319" cy="136715"/>
            </a:xfrm>
            <a:prstGeom prst="rect">
              <a:avLst/>
            </a:prstGeom>
          </p:spPr>
        </p:pic>
        <p:sp>
          <p:nvSpPr>
            <p:cNvPr id="8" name="object 10">
              <a:extLst>
                <a:ext uri="{FF2B5EF4-FFF2-40B4-BE49-F238E27FC236}">
                  <a16:creationId xmlns:a16="http://schemas.microsoft.com/office/drawing/2014/main" id="{18D3C5E1-A578-85D2-DE8C-A75E025025D5}"/>
                </a:ext>
              </a:extLst>
            </p:cNvPr>
            <p:cNvSpPr/>
            <p:nvPr/>
          </p:nvSpPr>
          <p:spPr>
            <a:xfrm>
              <a:off x="7417752" y="4620514"/>
              <a:ext cx="11430" cy="358775"/>
            </a:xfrm>
            <a:custGeom>
              <a:avLst/>
              <a:gdLst/>
              <a:ahLst/>
              <a:cxnLst/>
              <a:rect l="l" t="t" r="r" b="b"/>
              <a:pathLst>
                <a:path w="11429" h="358775">
                  <a:moveTo>
                    <a:pt x="11188" y="0"/>
                  </a:moveTo>
                  <a:lnTo>
                    <a:pt x="0" y="0"/>
                  </a:lnTo>
                  <a:lnTo>
                    <a:pt x="0" y="358305"/>
                  </a:lnTo>
                  <a:lnTo>
                    <a:pt x="11188" y="358305"/>
                  </a:lnTo>
                  <a:lnTo>
                    <a:pt x="11188" y="0"/>
                  </a:lnTo>
                  <a:close/>
                </a:path>
              </a:pathLst>
            </a:custGeom>
            <a:solidFill>
              <a:srgbClr val="002E6E"/>
            </a:solidFill>
          </p:spPr>
          <p:txBody>
            <a:bodyPr wrap="square" lIns="0" tIns="0" rIns="0" bIns="0" rtlCol="0"/>
            <a:lstStyle/>
            <a:p>
              <a:endParaRPr sz="2397"/>
            </a:p>
          </p:txBody>
        </p:sp>
      </p:grpSp>
      <p:sp>
        <p:nvSpPr>
          <p:cNvPr id="9" name="Holder 4">
            <a:extLst>
              <a:ext uri="{FF2B5EF4-FFF2-40B4-BE49-F238E27FC236}">
                <a16:creationId xmlns:a16="http://schemas.microsoft.com/office/drawing/2014/main" id="{43614F2E-0E11-02D8-2271-3A7D8EEB083D}"/>
              </a:ext>
            </a:extLst>
          </p:cNvPr>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
        <p:nvSpPr>
          <p:cNvPr id="10" name="CasellaDiTesto 9">
            <a:extLst>
              <a:ext uri="{FF2B5EF4-FFF2-40B4-BE49-F238E27FC236}">
                <a16:creationId xmlns:a16="http://schemas.microsoft.com/office/drawing/2014/main" id="{F2F3BA36-83D2-8067-5540-8B2C4F6B744A}"/>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Avv. Francesca Ottavi – Direzione Legislazione Opere Pubbliche</a:t>
            </a:r>
          </a:p>
        </p:txBody>
      </p:sp>
    </p:spTree>
    <p:extLst>
      <p:ext uri="{BB962C8B-B14F-4D97-AF65-F5344CB8AC3E}">
        <p14:creationId xmlns:p14="http://schemas.microsoft.com/office/powerpoint/2010/main" val="20228452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Slide 1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6E6"/>
          </a:solidFill>
          <a:ln/>
        </p:spPr>
      </p:sp>
      <p:sp>
        <p:nvSpPr>
          <p:cNvPr id="3" name="Shape 1"/>
          <p:cNvSpPr/>
          <p:nvPr/>
        </p:nvSpPr>
        <p:spPr>
          <a:xfrm>
            <a:off x="0" y="0"/>
            <a:ext cx="14630400" cy="8229600"/>
          </a:xfrm>
          <a:prstGeom prst="rect">
            <a:avLst/>
          </a:prstGeom>
          <a:solidFill>
            <a:srgbClr val="FFFFFF"/>
          </a:solidFill>
          <a:ln/>
        </p:spPr>
      </p:sp>
      <p:grpSp>
        <p:nvGrpSpPr>
          <p:cNvPr id="4" name="object 6">
            <a:extLst>
              <a:ext uri="{FF2B5EF4-FFF2-40B4-BE49-F238E27FC236}">
                <a16:creationId xmlns:a16="http://schemas.microsoft.com/office/drawing/2014/main" id="{925700A4-B391-FDDC-C5BE-1FB5864D21FF}"/>
              </a:ext>
            </a:extLst>
          </p:cNvPr>
          <p:cNvGrpSpPr/>
          <p:nvPr userDrawn="1"/>
        </p:nvGrpSpPr>
        <p:grpSpPr>
          <a:xfrm>
            <a:off x="11194851" y="7362988"/>
            <a:ext cx="1875367" cy="477777"/>
            <a:chOff x="6954399" y="4620514"/>
            <a:chExt cx="1406525" cy="358775"/>
          </a:xfrm>
        </p:grpSpPr>
        <p:pic>
          <p:nvPicPr>
            <p:cNvPr id="5" name="object 7">
              <a:extLst>
                <a:ext uri="{FF2B5EF4-FFF2-40B4-BE49-F238E27FC236}">
                  <a16:creationId xmlns:a16="http://schemas.microsoft.com/office/drawing/2014/main" id="{76412AB1-207E-250E-1637-04FA18A94EBD}"/>
                </a:ext>
              </a:extLst>
            </p:cNvPr>
            <p:cNvPicPr/>
            <p:nvPr/>
          </p:nvPicPr>
          <p:blipFill>
            <a:blip r:embed="rId2" cstate="print"/>
            <a:stretch>
              <a:fillRect/>
            </a:stretch>
          </p:blipFill>
          <p:spPr>
            <a:xfrm>
              <a:off x="7471239" y="4666038"/>
              <a:ext cx="889608" cy="132600"/>
            </a:xfrm>
            <a:prstGeom prst="rect">
              <a:avLst/>
            </a:prstGeom>
          </p:spPr>
        </p:pic>
        <p:pic>
          <p:nvPicPr>
            <p:cNvPr id="6" name="object 8">
              <a:extLst>
                <a:ext uri="{FF2B5EF4-FFF2-40B4-BE49-F238E27FC236}">
                  <a16:creationId xmlns:a16="http://schemas.microsoft.com/office/drawing/2014/main" id="{CD06D0DE-0EFC-60C6-E55D-54C8A9ACEA08}"/>
                </a:ext>
              </a:extLst>
            </p:cNvPr>
            <p:cNvPicPr/>
            <p:nvPr/>
          </p:nvPicPr>
          <p:blipFill>
            <a:blip r:embed="rId3" cstate="print"/>
            <a:stretch>
              <a:fillRect/>
            </a:stretch>
          </p:blipFill>
          <p:spPr>
            <a:xfrm>
              <a:off x="6954399" y="4665009"/>
              <a:ext cx="211510" cy="134493"/>
            </a:xfrm>
            <a:prstGeom prst="rect">
              <a:avLst/>
            </a:prstGeom>
          </p:spPr>
        </p:pic>
        <p:pic>
          <p:nvPicPr>
            <p:cNvPr id="7" name="object 9">
              <a:extLst>
                <a:ext uri="{FF2B5EF4-FFF2-40B4-BE49-F238E27FC236}">
                  <a16:creationId xmlns:a16="http://schemas.microsoft.com/office/drawing/2014/main" id="{AA6E8C6B-D22E-C154-9FA6-2645A9442D38}"/>
                </a:ext>
              </a:extLst>
            </p:cNvPr>
            <p:cNvPicPr/>
            <p:nvPr/>
          </p:nvPicPr>
          <p:blipFill>
            <a:blip r:embed="rId4" cstate="print"/>
            <a:stretch>
              <a:fillRect/>
            </a:stretch>
          </p:blipFill>
          <p:spPr>
            <a:xfrm>
              <a:off x="7187106" y="4663878"/>
              <a:ext cx="186319" cy="136715"/>
            </a:xfrm>
            <a:prstGeom prst="rect">
              <a:avLst/>
            </a:prstGeom>
          </p:spPr>
        </p:pic>
        <p:sp>
          <p:nvSpPr>
            <p:cNvPr id="8" name="object 10">
              <a:extLst>
                <a:ext uri="{FF2B5EF4-FFF2-40B4-BE49-F238E27FC236}">
                  <a16:creationId xmlns:a16="http://schemas.microsoft.com/office/drawing/2014/main" id="{F00A78C9-6E89-CA6E-0571-851F10CB31EA}"/>
                </a:ext>
              </a:extLst>
            </p:cNvPr>
            <p:cNvSpPr/>
            <p:nvPr/>
          </p:nvSpPr>
          <p:spPr>
            <a:xfrm>
              <a:off x="7417752" y="4620514"/>
              <a:ext cx="11430" cy="358775"/>
            </a:xfrm>
            <a:custGeom>
              <a:avLst/>
              <a:gdLst/>
              <a:ahLst/>
              <a:cxnLst/>
              <a:rect l="l" t="t" r="r" b="b"/>
              <a:pathLst>
                <a:path w="11429" h="358775">
                  <a:moveTo>
                    <a:pt x="11188" y="0"/>
                  </a:moveTo>
                  <a:lnTo>
                    <a:pt x="0" y="0"/>
                  </a:lnTo>
                  <a:lnTo>
                    <a:pt x="0" y="358305"/>
                  </a:lnTo>
                  <a:lnTo>
                    <a:pt x="11188" y="358305"/>
                  </a:lnTo>
                  <a:lnTo>
                    <a:pt x="11188" y="0"/>
                  </a:lnTo>
                  <a:close/>
                </a:path>
              </a:pathLst>
            </a:custGeom>
            <a:solidFill>
              <a:srgbClr val="002E6E"/>
            </a:solidFill>
          </p:spPr>
          <p:txBody>
            <a:bodyPr wrap="square" lIns="0" tIns="0" rIns="0" bIns="0" rtlCol="0"/>
            <a:lstStyle/>
            <a:p>
              <a:endParaRPr sz="2397"/>
            </a:p>
          </p:txBody>
        </p:sp>
      </p:grpSp>
      <p:sp>
        <p:nvSpPr>
          <p:cNvPr id="9" name="Holder 4">
            <a:extLst>
              <a:ext uri="{FF2B5EF4-FFF2-40B4-BE49-F238E27FC236}">
                <a16:creationId xmlns:a16="http://schemas.microsoft.com/office/drawing/2014/main" id="{48B5701B-D553-AF0E-9798-2F07CC202AA6}"/>
              </a:ext>
            </a:extLst>
          </p:cNvPr>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
        <p:nvSpPr>
          <p:cNvPr id="10" name="CasellaDiTesto 9">
            <a:extLst>
              <a:ext uri="{FF2B5EF4-FFF2-40B4-BE49-F238E27FC236}">
                <a16:creationId xmlns:a16="http://schemas.microsoft.com/office/drawing/2014/main" id="{30C0C874-A42F-E741-F2F2-42077452C701}"/>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Avv. Francesca Ottavi – Direzione Legislazione Opere Pubbliche</a:t>
            </a:r>
          </a:p>
        </p:txBody>
      </p:sp>
    </p:spTree>
    <p:extLst>
      <p:ext uri="{BB962C8B-B14F-4D97-AF65-F5344CB8AC3E}">
        <p14:creationId xmlns:p14="http://schemas.microsoft.com/office/powerpoint/2010/main" val="5921971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Slide 1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6E6"/>
          </a:solidFill>
          <a:ln/>
        </p:spPr>
      </p:sp>
      <p:sp>
        <p:nvSpPr>
          <p:cNvPr id="3" name="Shape 1"/>
          <p:cNvSpPr/>
          <p:nvPr/>
        </p:nvSpPr>
        <p:spPr>
          <a:xfrm>
            <a:off x="0" y="0"/>
            <a:ext cx="14630400" cy="8229600"/>
          </a:xfrm>
          <a:prstGeom prst="rect">
            <a:avLst/>
          </a:prstGeom>
          <a:solidFill>
            <a:srgbClr val="FFFFFF"/>
          </a:solidFill>
          <a:ln/>
        </p:spPr>
      </p:sp>
      <p:grpSp>
        <p:nvGrpSpPr>
          <p:cNvPr id="4" name="object 6">
            <a:extLst>
              <a:ext uri="{FF2B5EF4-FFF2-40B4-BE49-F238E27FC236}">
                <a16:creationId xmlns:a16="http://schemas.microsoft.com/office/drawing/2014/main" id="{AC726A08-EF48-A277-2870-E8AA209BD441}"/>
              </a:ext>
            </a:extLst>
          </p:cNvPr>
          <p:cNvGrpSpPr/>
          <p:nvPr userDrawn="1"/>
        </p:nvGrpSpPr>
        <p:grpSpPr>
          <a:xfrm>
            <a:off x="11194851" y="7362988"/>
            <a:ext cx="1875367" cy="477777"/>
            <a:chOff x="6954399" y="4620514"/>
            <a:chExt cx="1406525" cy="358775"/>
          </a:xfrm>
        </p:grpSpPr>
        <p:pic>
          <p:nvPicPr>
            <p:cNvPr id="5" name="object 7">
              <a:extLst>
                <a:ext uri="{FF2B5EF4-FFF2-40B4-BE49-F238E27FC236}">
                  <a16:creationId xmlns:a16="http://schemas.microsoft.com/office/drawing/2014/main" id="{241DD60A-1E4B-24DC-ED17-C8EE4A293435}"/>
                </a:ext>
              </a:extLst>
            </p:cNvPr>
            <p:cNvPicPr/>
            <p:nvPr/>
          </p:nvPicPr>
          <p:blipFill>
            <a:blip r:embed="rId2" cstate="print"/>
            <a:stretch>
              <a:fillRect/>
            </a:stretch>
          </p:blipFill>
          <p:spPr>
            <a:xfrm>
              <a:off x="7471239" y="4666038"/>
              <a:ext cx="889608" cy="132600"/>
            </a:xfrm>
            <a:prstGeom prst="rect">
              <a:avLst/>
            </a:prstGeom>
          </p:spPr>
        </p:pic>
        <p:pic>
          <p:nvPicPr>
            <p:cNvPr id="6" name="object 8">
              <a:extLst>
                <a:ext uri="{FF2B5EF4-FFF2-40B4-BE49-F238E27FC236}">
                  <a16:creationId xmlns:a16="http://schemas.microsoft.com/office/drawing/2014/main" id="{1FE496F9-B3FA-C660-ACCE-C531D8034941}"/>
                </a:ext>
              </a:extLst>
            </p:cNvPr>
            <p:cNvPicPr/>
            <p:nvPr/>
          </p:nvPicPr>
          <p:blipFill>
            <a:blip r:embed="rId3" cstate="print"/>
            <a:stretch>
              <a:fillRect/>
            </a:stretch>
          </p:blipFill>
          <p:spPr>
            <a:xfrm>
              <a:off x="6954399" y="4665009"/>
              <a:ext cx="211510" cy="134493"/>
            </a:xfrm>
            <a:prstGeom prst="rect">
              <a:avLst/>
            </a:prstGeom>
          </p:spPr>
        </p:pic>
        <p:pic>
          <p:nvPicPr>
            <p:cNvPr id="7" name="object 9">
              <a:extLst>
                <a:ext uri="{FF2B5EF4-FFF2-40B4-BE49-F238E27FC236}">
                  <a16:creationId xmlns:a16="http://schemas.microsoft.com/office/drawing/2014/main" id="{0B0ED842-9839-CD2D-96BE-0EDD437CC2D7}"/>
                </a:ext>
              </a:extLst>
            </p:cNvPr>
            <p:cNvPicPr/>
            <p:nvPr/>
          </p:nvPicPr>
          <p:blipFill>
            <a:blip r:embed="rId4" cstate="print"/>
            <a:stretch>
              <a:fillRect/>
            </a:stretch>
          </p:blipFill>
          <p:spPr>
            <a:xfrm>
              <a:off x="7187106" y="4663878"/>
              <a:ext cx="186319" cy="136715"/>
            </a:xfrm>
            <a:prstGeom prst="rect">
              <a:avLst/>
            </a:prstGeom>
          </p:spPr>
        </p:pic>
        <p:sp>
          <p:nvSpPr>
            <p:cNvPr id="8" name="object 10">
              <a:extLst>
                <a:ext uri="{FF2B5EF4-FFF2-40B4-BE49-F238E27FC236}">
                  <a16:creationId xmlns:a16="http://schemas.microsoft.com/office/drawing/2014/main" id="{3E89D60D-882E-2E01-6E30-F0F181A3B9C6}"/>
                </a:ext>
              </a:extLst>
            </p:cNvPr>
            <p:cNvSpPr/>
            <p:nvPr/>
          </p:nvSpPr>
          <p:spPr>
            <a:xfrm>
              <a:off x="7417752" y="4620514"/>
              <a:ext cx="11430" cy="358775"/>
            </a:xfrm>
            <a:custGeom>
              <a:avLst/>
              <a:gdLst/>
              <a:ahLst/>
              <a:cxnLst/>
              <a:rect l="l" t="t" r="r" b="b"/>
              <a:pathLst>
                <a:path w="11429" h="358775">
                  <a:moveTo>
                    <a:pt x="11188" y="0"/>
                  </a:moveTo>
                  <a:lnTo>
                    <a:pt x="0" y="0"/>
                  </a:lnTo>
                  <a:lnTo>
                    <a:pt x="0" y="358305"/>
                  </a:lnTo>
                  <a:lnTo>
                    <a:pt x="11188" y="358305"/>
                  </a:lnTo>
                  <a:lnTo>
                    <a:pt x="11188" y="0"/>
                  </a:lnTo>
                  <a:close/>
                </a:path>
              </a:pathLst>
            </a:custGeom>
            <a:solidFill>
              <a:srgbClr val="002E6E"/>
            </a:solidFill>
          </p:spPr>
          <p:txBody>
            <a:bodyPr wrap="square" lIns="0" tIns="0" rIns="0" bIns="0" rtlCol="0"/>
            <a:lstStyle/>
            <a:p>
              <a:endParaRPr sz="2397"/>
            </a:p>
          </p:txBody>
        </p:sp>
      </p:grpSp>
      <p:sp>
        <p:nvSpPr>
          <p:cNvPr id="9" name="Holder 4">
            <a:extLst>
              <a:ext uri="{FF2B5EF4-FFF2-40B4-BE49-F238E27FC236}">
                <a16:creationId xmlns:a16="http://schemas.microsoft.com/office/drawing/2014/main" id="{4DE5661C-18AE-0E74-E264-A181477ADDD0}"/>
              </a:ext>
            </a:extLst>
          </p:cNvPr>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
        <p:nvSpPr>
          <p:cNvPr id="10" name="CasellaDiTesto 9">
            <a:extLst>
              <a:ext uri="{FF2B5EF4-FFF2-40B4-BE49-F238E27FC236}">
                <a16:creationId xmlns:a16="http://schemas.microsoft.com/office/drawing/2014/main" id="{D784D47D-8D7A-ECBE-81CF-9AAFFF8D0562}"/>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Avv. Francesca Ottavi – Direzione Legislazione Opere Pubbliche</a:t>
            </a:r>
          </a:p>
        </p:txBody>
      </p:sp>
    </p:spTree>
    <p:extLst>
      <p:ext uri="{BB962C8B-B14F-4D97-AF65-F5344CB8AC3E}">
        <p14:creationId xmlns:p14="http://schemas.microsoft.com/office/powerpoint/2010/main" val="20678862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lide 1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6E6"/>
          </a:solidFill>
          <a:ln/>
        </p:spPr>
      </p:sp>
      <p:sp>
        <p:nvSpPr>
          <p:cNvPr id="3" name="Shape 1"/>
          <p:cNvSpPr/>
          <p:nvPr/>
        </p:nvSpPr>
        <p:spPr>
          <a:xfrm>
            <a:off x="0" y="0"/>
            <a:ext cx="14630400" cy="8229600"/>
          </a:xfrm>
          <a:prstGeom prst="rect">
            <a:avLst/>
          </a:prstGeom>
          <a:solidFill>
            <a:srgbClr val="FFFFFF"/>
          </a:solidFill>
          <a:ln/>
        </p:spPr>
      </p:sp>
      <p:grpSp>
        <p:nvGrpSpPr>
          <p:cNvPr id="4" name="object 6">
            <a:extLst>
              <a:ext uri="{FF2B5EF4-FFF2-40B4-BE49-F238E27FC236}">
                <a16:creationId xmlns:a16="http://schemas.microsoft.com/office/drawing/2014/main" id="{8D9FF2B6-A81B-36CE-BC6B-0E0049D05BD0}"/>
              </a:ext>
            </a:extLst>
          </p:cNvPr>
          <p:cNvGrpSpPr/>
          <p:nvPr userDrawn="1"/>
        </p:nvGrpSpPr>
        <p:grpSpPr>
          <a:xfrm>
            <a:off x="11194851" y="7362988"/>
            <a:ext cx="1875367" cy="477777"/>
            <a:chOff x="6954399" y="4620514"/>
            <a:chExt cx="1406525" cy="358775"/>
          </a:xfrm>
        </p:grpSpPr>
        <p:pic>
          <p:nvPicPr>
            <p:cNvPr id="5" name="object 7">
              <a:extLst>
                <a:ext uri="{FF2B5EF4-FFF2-40B4-BE49-F238E27FC236}">
                  <a16:creationId xmlns:a16="http://schemas.microsoft.com/office/drawing/2014/main" id="{38F38A80-F0A9-75FA-00B5-ABECDFD0F243}"/>
                </a:ext>
              </a:extLst>
            </p:cNvPr>
            <p:cNvPicPr/>
            <p:nvPr/>
          </p:nvPicPr>
          <p:blipFill>
            <a:blip r:embed="rId2" cstate="print"/>
            <a:stretch>
              <a:fillRect/>
            </a:stretch>
          </p:blipFill>
          <p:spPr>
            <a:xfrm>
              <a:off x="7471239" y="4666038"/>
              <a:ext cx="889608" cy="132600"/>
            </a:xfrm>
            <a:prstGeom prst="rect">
              <a:avLst/>
            </a:prstGeom>
          </p:spPr>
        </p:pic>
        <p:pic>
          <p:nvPicPr>
            <p:cNvPr id="6" name="object 8">
              <a:extLst>
                <a:ext uri="{FF2B5EF4-FFF2-40B4-BE49-F238E27FC236}">
                  <a16:creationId xmlns:a16="http://schemas.microsoft.com/office/drawing/2014/main" id="{0FED430C-BED5-7A6A-30B3-4D72EB3FF844}"/>
                </a:ext>
              </a:extLst>
            </p:cNvPr>
            <p:cNvPicPr/>
            <p:nvPr/>
          </p:nvPicPr>
          <p:blipFill>
            <a:blip r:embed="rId3" cstate="print"/>
            <a:stretch>
              <a:fillRect/>
            </a:stretch>
          </p:blipFill>
          <p:spPr>
            <a:xfrm>
              <a:off x="6954399" y="4665009"/>
              <a:ext cx="211510" cy="134493"/>
            </a:xfrm>
            <a:prstGeom prst="rect">
              <a:avLst/>
            </a:prstGeom>
          </p:spPr>
        </p:pic>
        <p:pic>
          <p:nvPicPr>
            <p:cNvPr id="7" name="object 9">
              <a:extLst>
                <a:ext uri="{FF2B5EF4-FFF2-40B4-BE49-F238E27FC236}">
                  <a16:creationId xmlns:a16="http://schemas.microsoft.com/office/drawing/2014/main" id="{4107A697-E8A1-0FDD-86D8-042C8782057B}"/>
                </a:ext>
              </a:extLst>
            </p:cNvPr>
            <p:cNvPicPr/>
            <p:nvPr/>
          </p:nvPicPr>
          <p:blipFill>
            <a:blip r:embed="rId4" cstate="print"/>
            <a:stretch>
              <a:fillRect/>
            </a:stretch>
          </p:blipFill>
          <p:spPr>
            <a:xfrm>
              <a:off x="7187106" y="4663878"/>
              <a:ext cx="186319" cy="136715"/>
            </a:xfrm>
            <a:prstGeom prst="rect">
              <a:avLst/>
            </a:prstGeom>
          </p:spPr>
        </p:pic>
        <p:sp>
          <p:nvSpPr>
            <p:cNvPr id="8" name="object 10">
              <a:extLst>
                <a:ext uri="{FF2B5EF4-FFF2-40B4-BE49-F238E27FC236}">
                  <a16:creationId xmlns:a16="http://schemas.microsoft.com/office/drawing/2014/main" id="{7C4DE7FF-68A2-3924-5571-A075F460E22F}"/>
                </a:ext>
              </a:extLst>
            </p:cNvPr>
            <p:cNvSpPr/>
            <p:nvPr/>
          </p:nvSpPr>
          <p:spPr>
            <a:xfrm>
              <a:off x="7417752" y="4620514"/>
              <a:ext cx="11430" cy="358775"/>
            </a:xfrm>
            <a:custGeom>
              <a:avLst/>
              <a:gdLst/>
              <a:ahLst/>
              <a:cxnLst/>
              <a:rect l="l" t="t" r="r" b="b"/>
              <a:pathLst>
                <a:path w="11429" h="358775">
                  <a:moveTo>
                    <a:pt x="11188" y="0"/>
                  </a:moveTo>
                  <a:lnTo>
                    <a:pt x="0" y="0"/>
                  </a:lnTo>
                  <a:lnTo>
                    <a:pt x="0" y="358305"/>
                  </a:lnTo>
                  <a:lnTo>
                    <a:pt x="11188" y="358305"/>
                  </a:lnTo>
                  <a:lnTo>
                    <a:pt x="11188" y="0"/>
                  </a:lnTo>
                  <a:close/>
                </a:path>
              </a:pathLst>
            </a:custGeom>
            <a:solidFill>
              <a:srgbClr val="002E6E"/>
            </a:solidFill>
          </p:spPr>
          <p:txBody>
            <a:bodyPr wrap="square" lIns="0" tIns="0" rIns="0" bIns="0" rtlCol="0"/>
            <a:lstStyle/>
            <a:p>
              <a:endParaRPr sz="2397"/>
            </a:p>
          </p:txBody>
        </p:sp>
      </p:grpSp>
      <p:sp>
        <p:nvSpPr>
          <p:cNvPr id="9" name="Holder 4">
            <a:extLst>
              <a:ext uri="{FF2B5EF4-FFF2-40B4-BE49-F238E27FC236}">
                <a16:creationId xmlns:a16="http://schemas.microsoft.com/office/drawing/2014/main" id="{F2A6708C-BE92-3E9B-7C71-4AD7EBCD63E3}"/>
              </a:ext>
            </a:extLst>
          </p:cNvPr>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
        <p:nvSpPr>
          <p:cNvPr id="10" name="CasellaDiTesto 9">
            <a:extLst>
              <a:ext uri="{FF2B5EF4-FFF2-40B4-BE49-F238E27FC236}">
                <a16:creationId xmlns:a16="http://schemas.microsoft.com/office/drawing/2014/main" id="{A442FC8C-5190-808E-38A3-2ED6959DFAB7}"/>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Avv. Francesca Ottavi – Direzione Legislazione Opere Pubbliche</a:t>
            </a:r>
          </a:p>
        </p:txBody>
      </p:sp>
    </p:spTree>
    <p:extLst>
      <p:ext uri="{BB962C8B-B14F-4D97-AF65-F5344CB8AC3E}">
        <p14:creationId xmlns:p14="http://schemas.microsoft.com/office/powerpoint/2010/main" val="290184407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lide 1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6E6"/>
          </a:solidFill>
          <a:ln/>
        </p:spPr>
      </p:sp>
      <p:sp>
        <p:nvSpPr>
          <p:cNvPr id="3" name="Shape 1"/>
          <p:cNvSpPr/>
          <p:nvPr/>
        </p:nvSpPr>
        <p:spPr>
          <a:xfrm>
            <a:off x="0" y="0"/>
            <a:ext cx="14630400" cy="8229600"/>
          </a:xfrm>
          <a:prstGeom prst="rect">
            <a:avLst/>
          </a:prstGeom>
          <a:solidFill>
            <a:srgbClr val="FFFFFF"/>
          </a:solidFill>
          <a:ln/>
        </p:spPr>
      </p:sp>
      <p:grpSp>
        <p:nvGrpSpPr>
          <p:cNvPr id="4" name="object 6">
            <a:extLst>
              <a:ext uri="{FF2B5EF4-FFF2-40B4-BE49-F238E27FC236}">
                <a16:creationId xmlns:a16="http://schemas.microsoft.com/office/drawing/2014/main" id="{4A48EC98-880A-E6F0-FEBF-106D455BF5F4}"/>
              </a:ext>
            </a:extLst>
          </p:cNvPr>
          <p:cNvGrpSpPr/>
          <p:nvPr userDrawn="1"/>
        </p:nvGrpSpPr>
        <p:grpSpPr>
          <a:xfrm>
            <a:off x="11194851" y="7362988"/>
            <a:ext cx="1875367" cy="477777"/>
            <a:chOff x="6954399" y="4620514"/>
            <a:chExt cx="1406525" cy="358775"/>
          </a:xfrm>
        </p:grpSpPr>
        <p:pic>
          <p:nvPicPr>
            <p:cNvPr id="5" name="object 7">
              <a:extLst>
                <a:ext uri="{FF2B5EF4-FFF2-40B4-BE49-F238E27FC236}">
                  <a16:creationId xmlns:a16="http://schemas.microsoft.com/office/drawing/2014/main" id="{00E420B1-4AED-6289-8A51-510C578FD079}"/>
                </a:ext>
              </a:extLst>
            </p:cNvPr>
            <p:cNvPicPr/>
            <p:nvPr/>
          </p:nvPicPr>
          <p:blipFill>
            <a:blip r:embed="rId2" cstate="print"/>
            <a:stretch>
              <a:fillRect/>
            </a:stretch>
          </p:blipFill>
          <p:spPr>
            <a:xfrm>
              <a:off x="7471239" y="4666038"/>
              <a:ext cx="889608" cy="132600"/>
            </a:xfrm>
            <a:prstGeom prst="rect">
              <a:avLst/>
            </a:prstGeom>
          </p:spPr>
        </p:pic>
        <p:pic>
          <p:nvPicPr>
            <p:cNvPr id="6" name="object 8">
              <a:extLst>
                <a:ext uri="{FF2B5EF4-FFF2-40B4-BE49-F238E27FC236}">
                  <a16:creationId xmlns:a16="http://schemas.microsoft.com/office/drawing/2014/main" id="{8F5567B2-DD21-E3C6-E1A0-E57CEF4AAA7F}"/>
                </a:ext>
              </a:extLst>
            </p:cNvPr>
            <p:cNvPicPr/>
            <p:nvPr/>
          </p:nvPicPr>
          <p:blipFill>
            <a:blip r:embed="rId3" cstate="print"/>
            <a:stretch>
              <a:fillRect/>
            </a:stretch>
          </p:blipFill>
          <p:spPr>
            <a:xfrm>
              <a:off x="6954399" y="4665009"/>
              <a:ext cx="211510" cy="134493"/>
            </a:xfrm>
            <a:prstGeom prst="rect">
              <a:avLst/>
            </a:prstGeom>
          </p:spPr>
        </p:pic>
        <p:pic>
          <p:nvPicPr>
            <p:cNvPr id="7" name="object 9">
              <a:extLst>
                <a:ext uri="{FF2B5EF4-FFF2-40B4-BE49-F238E27FC236}">
                  <a16:creationId xmlns:a16="http://schemas.microsoft.com/office/drawing/2014/main" id="{0BFFF7E5-6449-0040-1D17-B1C9F29C1E08}"/>
                </a:ext>
              </a:extLst>
            </p:cNvPr>
            <p:cNvPicPr/>
            <p:nvPr/>
          </p:nvPicPr>
          <p:blipFill>
            <a:blip r:embed="rId4" cstate="print"/>
            <a:stretch>
              <a:fillRect/>
            </a:stretch>
          </p:blipFill>
          <p:spPr>
            <a:xfrm>
              <a:off x="7187106" y="4663878"/>
              <a:ext cx="186319" cy="136715"/>
            </a:xfrm>
            <a:prstGeom prst="rect">
              <a:avLst/>
            </a:prstGeom>
          </p:spPr>
        </p:pic>
        <p:sp>
          <p:nvSpPr>
            <p:cNvPr id="8" name="object 10">
              <a:extLst>
                <a:ext uri="{FF2B5EF4-FFF2-40B4-BE49-F238E27FC236}">
                  <a16:creationId xmlns:a16="http://schemas.microsoft.com/office/drawing/2014/main" id="{4FCD65F3-C90D-4756-9F1F-A6603964CA6F}"/>
                </a:ext>
              </a:extLst>
            </p:cNvPr>
            <p:cNvSpPr/>
            <p:nvPr/>
          </p:nvSpPr>
          <p:spPr>
            <a:xfrm>
              <a:off x="7417752" y="4620514"/>
              <a:ext cx="11430" cy="358775"/>
            </a:xfrm>
            <a:custGeom>
              <a:avLst/>
              <a:gdLst/>
              <a:ahLst/>
              <a:cxnLst/>
              <a:rect l="l" t="t" r="r" b="b"/>
              <a:pathLst>
                <a:path w="11429" h="358775">
                  <a:moveTo>
                    <a:pt x="11188" y="0"/>
                  </a:moveTo>
                  <a:lnTo>
                    <a:pt x="0" y="0"/>
                  </a:lnTo>
                  <a:lnTo>
                    <a:pt x="0" y="358305"/>
                  </a:lnTo>
                  <a:lnTo>
                    <a:pt x="11188" y="358305"/>
                  </a:lnTo>
                  <a:lnTo>
                    <a:pt x="11188" y="0"/>
                  </a:lnTo>
                  <a:close/>
                </a:path>
              </a:pathLst>
            </a:custGeom>
            <a:solidFill>
              <a:srgbClr val="002E6E"/>
            </a:solidFill>
          </p:spPr>
          <p:txBody>
            <a:bodyPr wrap="square" lIns="0" tIns="0" rIns="0" bIns="0" rtlCol="0"/>
            <a:lstStyle/>
            <a:p>
              <a:endParaRPr sz="2397"/>
            </a:p>
          </p:txBody>
        </p:sp>
      </p:grpSp>
      <p:sp>
        <p:nvSpPr>
          <p:cNvPr id="9" name="Holder 4">
            <a:extLst>
              <a:ext uri="{FF2B5EF4-FFF2-40B4-BE49-F238E27FC236}">
                <a16:creationId xmlns:a16="http://schemas.microsoft.com/office/drawing/2014/main" id="{CAFC4FA2-EC6B-5373-F15B-6D7F604DF24C}"/>
              </a:ext>
            </a:extLst>
          </p:cNvPr>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
        <p:nvSpPr>
          <p:cNvPr id="10" name="CasellaDiTesto 9">
            <a:extLst>
              <a:ext uri="{FF2B5EF4-FFF2-40B4-BE49-F238E27FC236}">
                <a16:creationId xmlns:a16="http://schemas.microsoft.com/office/drawing/2014/main" id="{9F2E02B0-C455-E658-3F85-6ED249724613}"/>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Avv. Francesca Ottavi – Direzione Legislazione Opere Pubbliche</a:t>
            </a:r>
          </a:p>
        </p:txBody>
      </p:sp>
    </p:spTree>
    <p:extLst>
      <p:ext uri="{BB962C8B-B14F-4D97-AF65-F5344CB8AC3E}">
        <p14:creationId xmlns:p14="http://schemas.microsoft.com/office/powerpoint/2010/main" val="25908246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Slide 1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6E6"/>
          </a:solidFill>
          <a:ln/>
        </p:spPr>
      </p:sp>
      <p:sp>
        <p:nvSpPr>
          <p:cNvPr id="3" name="Shape 1"/>
          <p:cNvSpPr/>
          <p:nvPr/>
        </p:nvSpPr>
        <p:spPr>
          <a:xfrm>
            <a:off x="0" y="0"/>
            <a:ext cx="14630400" cy="8229600"/>
          </a:xfrm>
          <a:prstGeom prst="rect">
            <a:avLst/>
          </a:prstGeom>
          <a:solidFill>
            <a:srgbClr val="FFFFFF"/>
          </a:solidFill>
          <a:ln/>
        </p:spPr>
      </p:sp>
      <p:grpSp>
        <p:nvGrpSpPr>
          <p:cNvPr id="4" name="object 6">
            <a:extLst>
              <a:ext uri="{FF2B5EF4-FFF2-40B4-BE49-F238E27FC236}">
                <a16:creationId xmlns:a16="http://schemas.microsoft.com/office/drawing/2014/main" id="{734EDEBA-D9D6-39B6-2063-C546B0DAE450}"/>
              </a:ext>
            </a:extLst>
          </p:cNvPr>
          <p:cNvGrpSpPr/>
          <p:nvPr userDrawn="1"/>
        </p:nvGrpSpPr>
        <p:grpSpPr>
          <a:xfrm>
            <a:off x="11194851" y="7362988"/>
            <a:ext cx="1875367" cy="477777"/>
            <a:chOff x="6954399" y="4620514"/>
            <a:chExt cx="1406525" cy="358775"/>
          </a:xfrm>
        </p:grpSpPr>
        <p:pic>
          <p:nvPicPr>
            <p:cNvPr id="5" name="object 7">
              <a:extLst>
                <a:ext uri="{FF2B5EF4-FFF2-40B4-BE49-F238E27FC236}">
                  <a16:creationId xmlns:a16="http://schemas.microsoft.com/office/drawing/2014/main" id="{4BBC3C13-5718-10C5-ED75-82D0C68A86CC}"/>
                </a:ext>
              </a:extLst>
            </p:cNvPr>
            <p:cNvPicPr/>
            <p:nvPr/>
          </p:nvPicPr>
          <p:blipFill>
            <a:blip r:embed="rId2" cstate="print"/>
            <a:stretch>
              <a:fillRect/>
            </a:stretch>
          </p:blipFill>
          <p:spPr>
            <a:xfrm>
              <a:off x="7471239" y="4666038"/>
              <a:ext cx="889608" cy="132600"/>
            </a:xfrm>
            <a:prstGeom prst="rect">
              <a:avLst/>
            </a:prstGeom>
          </p:spPr>
        </p:pic>
        <p:pic>
          <p:nvPicPr>
            <p:cNvPr id="6" name="object 8">
              <a:extLst>
                <a:ext uri="{FF2B5EF4-FFF2-40B4-BE49-F238E27FC236}">
                  <a16:creationId xmlns:a16="http://schemas.microsoft.com/office/drawing/2014/main" id="{E6C9C7B7-9DF4-08E0-D3E7-23CCEFCA23B6}"/>
                </a:ext>
              </a:extLst>
            </p:cNvPr>
            <p:cNvPicPr/>
            <p:nvPr/>
          </p:nvPicPr>
          <p:blipFill>
            <a:blip r:embed="rId3" cstate="print"/>
            <a:stretch>
              <a:fillRect/>
            </a:stretch>
          </p:blipFill>
          <p:spPr>
            <a:xfrm>
              <a:off x="6954399" y="4665009"/>
              <a:ext cx="211510" cy="134493"/>
            </a:xfrm>
            <a:prstGeom prst="rect">
              <a:avLst/>
            </a:prstGeom>
          </p:spPr>
        </p:pic>
        <p:pic>
          <p:nvPicPr>
            <p:cNvPr id="7" name="object 9">
              <a:extLst>
                <a:ext uri="{FF2B5EF4-FFF2-40B4-BE49-F238E27FC236}">
                  <a16:creationId xmlns:a16="http://schemas.microsoft.com/office/drawing/2014/main" id="{6BFB3E7F-CE26-D647-D0EA-473E2D065A3A}"/>
                </a:ext>
              </a:extLst>
            </p:cNvPr>
            <p:cNvPicPr/>
            <p:nvPr/>
          </p:nvPicPr>
          <p:blipFill>
            <a:blip r:embed="rId4" cstate="print"/>
            <a:stretch>
              <a:fillRect/>
            </a:stretch>
          </p:blipFill>
          <p:spPr>
            <a:xfrm>
              <a:off x="7187106" y="4663878"/>
              <a:ext cx="186319" cy="136715"/>
            </a:xfrm>
            <a:prstGeom prst="rect">
              <a:avLst/>
            </a:prstGeom>
          </p:spPr>
        </p:pic>
        <p:sp>
          <p:nvSpPr>
            <p:cNvPr id="8" name="object 10">
              <a:extLst>
                <a:ext uri="{FF2B5EF4-FFF2-40B4-BE49-F238E27FC236}">
                  <a16:creationId xmlns:a16="http://schemas.microsoft.com/office/drawing/2014/main" id="{A5CFAD8E-E268-C569-14DB-6E357C516D9E}"/>
                </a:ext>
              </a:extLst>
            </p:cNvPr>
            <p:cNvSpPr/>
            <p:nvPr/>
          </p:nvSpPr>
          <p:spPr>
            <a:xfrm>
              <a:off x="7417752" y="4620514"/>
              <a:ext cx="11430" cy="358775"/>
            </a:xfrm>
            <a:custGeom>
              <a:avLst/>
              <a:gdLst/>
              <a:ahLst/>
              <a:cxnLst/>
              <a:rect l="l" t="t" r="r" b="b"/>
              <a:pathLst>
                <a:path w="11429" h="358775">
                  <a:moveTo>
                    <a:pt x="11188" y="0"/>
                  </a:moveTo>
                  <a:lnTo>
                    <a:pt x="0" y="0"/>
                  </a:lnTo>
                  <a:lnTo>
                    <a:pt x="0" y="358305"/>
                  </a:lnTo>
                  <a:lnTo>
                    <a:pt x="11188" y="358305"/>
                  </a:lnTo>
                  <a:lnTo>
                    <a:pt x="11188" y="0"/>
                  </a:lnTo>
                  <a:close/>
                </a:path>
              </a:pathLst>
            </a:custGeom>
            <a:solidFill>
              <a:srgbClr val="002E6E"/>
            </a:solidFill>
          </p:spPr>
          <p:txBody>
            <a:bodyPr wrap="square" lIns="0" tIns="0" rIns="0" bIns="0" rtlCol="0"/>
            <a:lstStyle/>
            <a:p>
              <a:endParaRPr sz="2397"/>
            </a:p>
          </p:txBody>
        </p:sp>
      </p:grpSp>
      <p:sp>
        <p:nvSpPr>
          <p:cNvPr id="9" name="Holder 4">
            <a:extLst>
              <a:ext uri="{FF2B5EF4-FFF2-40B4-BE49-F238E27FC236}">
                <a16:creationId xmlns:a16="http://schemas.microsoft.com/office/drawing/2014/main" id="{648E802B-D023-709A-261F-8128F8D1C516}"/>
              </a:ext>
            </a:extLst>
          </p:cNvPr>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
        <p:nvSpPr>
          <p:cNvPr id="10" name="CasellaDiTesto 9">
            <a:extLst>
              <a:ext uri="{FF2B5EF4-FFF2-40B4-BE49-F238E27FC236}">
                <a16:creationId xmlns:a16="http://schemas.microsoft.com/office/drawing/2014/main" id="{8CEF723B-F8AC-DC1C-7C32-5A9959073CAB}"/>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Avv. Francesca Ottavi – Direzione Legislazione Opere Pubbliche</a:t>
            </a:r>
          </a:p>
        </p:txBody>
      </p:sp>
    </p:spTree>
    <p:extLst>
      <p:ext uri="{BB962C8B-B14F-4D97-AF65-F5344CB8AC3E}">
        <p14:creationId xmlns:p14="http://schemas.microsoft.com/office/powerpoint/2010/main" val="42704279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440" b="1" i="0">
                <a:solidFill>
                  <a:srgbClr val="1F487C"/>
                </a:solidFill>
                <a:latin typeface="Calibri"/>
                <a:cs typeface="Calibri"/>
              </a:defRPr>
            </a:lvl1pPr>
          </a:lstStyle>
          <a:p>
            <a:pPr marL="15239">
              <a:lnSpc>
                <a:spcPts val="1488"/>
              </a:lnSpc>
            </a:pPr>
            <a:endParaRPr lang="it-IT" spc="-6"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endParaRPr lang="en-US" dirty="0">
              <a:solidFill>
                <a:prstClr val="black">
                  <a:tint val="75000"/>
                </a:prstClr>
              </a:solidFill>
            </a:endParaRPr>
          </a:p>
        </p:txBody>
      </p:sp>
      <p:sp>
        <p:nvSpPr>
          <p:cNvPr id="4" name="Holder 4"/>
          <p:cNvSpPr>
            <a:spLocks noGrp="1"/>
          </p:cNvSpPr>
          <p:nvPr>
            <p:ph type="sldNum" sz="quarter" idx="7"/>
          </p:nvPr>
        </p:nvSpPr>
        <p:spPr>
          <a:xfrm>
            <a:off x="13610936" y="7459345"/>
            <a:ext cx="467360" cy="286904"/>
          </a:xfrm>
          <a:prstGeom prst="rect">
            <a:avLst/>
          </a:prstGeom>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
        <p:nvSpPr>
          <p:cNvPr id="12" name="CasellaDiTesto 11">
            <a:extLst>
              <a:ext uri="{FF2B5EF4-FFF2-40B4-BE49-F238E27FC236}">
                <a16:creationId xmlns:a16="http://schemas.microsoft.com/office/drawing/2014/main" id="{CAF60BC4-A368-6A8E-2169-8A37E6114105}"/>
              </a:ext>
            </a:extLst>
          </p:cNvPr>
          <p:cNvSpPr txBox="1"/>
          <p:nvPr userDrawn="1"/>
        </p:nvSpPr>
        <p:spPr>
          <a:xfrm>
            <a:off x="368227" y="7529220"/>
            <a:ext cx="6094428" cy="276999"/>
          </a:xfrm>
          <a:prstGeom prst="rect">
            <a:avLst/>
          </a:prstGeom>
          <a:noFill/>
        </p:spPr>
        <p:txBody>
          <a:bodyPr wrap="square">
            <a:spAutoFit/>
          </a:bodyPr>
          <a:lstStyle/>
          <a:p>
            <a:r>
              <a:rPr lang="it-IT" sz="1200" b="1" dirty="0">
                <a:solidFill>
                  <a:schemeClr val="accent1">
                    <a:lumMod val="75000"/>
                  </a:schemeClr>
                </a:solidFill>
              </a:rPr>
              <a:t>Avv. Francesca Ottavi – Direzione Legislazione Opere Pubbliche</a:t>
            </a:r>
          </a:p>
        </p:txBody>
      </p:sp>
    </p:spTree>
    <p:extLst>
      <p:ext uri="{BB962C8B-B14F-4D97-AF65-F5344CB8AC3E}">
        <p14:creationId xmlns:p14="http://schemas.microsoft.com/office/powerpoint/2010/main" val="5387683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14" name="Holder 7"/>
          <p:cNvSpPr>
            <a:spLocks noGrp="1"/>
          </p:cNvSpPr>
          <p:nvPr>
            <p:ph type="sldNum" sz="quarter" idx="7"/>
          </p:nvPr>
        </p:nvSpPr>
        <p:spPr>
          <a:xfrm>
            <a:off x="13776960" y="7402582"/>
            <a:ext cx="560832" cy="344285"/>
          </a:xfrm>
          <a:prstGeom prst="rect">
            <a:avLst/>
          </a:prstGeom>
        </p:spPr>
        <p:txBody>
          <a:bodyPr lIns="0" tIns="0" rIns="0" bIns="0"/>
          <a:lstStyle>
            <a:lvl1pPr algn="ctr">
              <a:defRPr sz="2077">
                <a:solidFill>
                  <a:srgbClr val="103676"/>
                </a:solidFill>
              </a:defRPr>
            </a:lvl1pPr>
          </a:lstStyle>
          <a:p>
            <a:fld id="{B6F15528-21DE-4FAA-801E-634DDDAF4B2B}" type="slidenum">
              <a:rPr lang="it-IT" smtClean="0"/>
              <a:pPr/>
              <a:t>‹N›</a:t>
            </a:fld>
            <a:endParaRPr lang="it-IT" dirty="0"/>
          </a:p>
        </p:txBody>
      </p:sp>
      <p:sp>
        <p:nvSpPr>
          <p:cNvPr id="15" name="Holder 3"/>
          <p:cNvSpPr>
            <a:spLocks noGrp="1"/>
          </p:cNvSpPr>
          <p:nvPr>
            <p:ph type="body" idx="1"/>
          </p:nvPr>
        </p:nvSpPr>
        <p:spPr>
          <a:xfrm>
            <a:off x="1097280" y="2531796"/>
            <a:ext cx="12435840" cy="295081"/>
          </a:xfrm>
        </p:spPr>
        <p:txBody>
          <a:bodyPr lIns="0" tIns="0" rIns="0" bIns="0"/>
          <a:lstStyle>
            <a:lvl1pPr algn="just">
              <a:defRPr sz="1918" b="0" i="0">
                <a:solidFill>
                  <a:schemeClr val="tx1"/>
                </a:solidFill>
              </a:defRPr>
            </a:lvl1pPr>
          </a:lstStyle>
          <a:p>
            <a:endParaRPr dirty="0"/>
          </a:p>
        </p:txBody>
      </p:sp>
      <p:sp>
        <p:nvSpPr>
          <p:cNvPr id="16" name="Segnaposto testo 10"/>
          <p:cNvSpPr>
            <a:spLocks noGrp="1"/>
          </p:cNvSpPr>
          <p:nvPr>
            <p:ph type="body" sz="quarter" idx="11" hasCustomPrompt="1"/>
          </p:nvPr>
        </p:nvSpPr>
        <p:spPr>
          <a:xfrm>
            <a:off x="1097280" y="7171598"/>
            <a:ext cx="6461760" cy="270509"/>
          </a:xfrm>
        </p:spPr>
        <p:txBody>
          <a:bodyPr vert="horz"/>
          <a:lstStyle>
            <a:lvl1pPr>
              <a:defRPr sz="1758" b="1">
                <a:solidFill>
                  <a:srgbClr val="103676"/>
                </a:solidFill>
              </a:defRPr>
            </a:lvl1pPr>
            <a:lvl2pPr>
              <a:defRPr sz="1758">
                <a:solidFill>
                  <a:srgbClr val="103676"/>
                </a:solidFill>
              </a:defRPr>
            </a:lvl2pPr>
            <a:lvl3pPr>
              <a:defRPr sz="1758">
                <a:solidFill>
                  <a:srgbClr val="103676"/>
                </a:solidFill>
              </a:defRPr>
            </a:lvl3pPr>
            <a:lvl4pPr>
              <a:defRPr sz="1758">
                <a:solidFill>
                  <a:srgbClr val="103676"/>
                </a:solidFill>
              </a:defRPr>
            </a:lvl4pPr>
            <a:lvl5pPr>
              <a:defRPr sz="1758">
                <a:solidFill>
                  <a:srgbClr val="103676"/>
                </a:solidFill>
              </a:defRPr>
            </a:lvl5pPr>
          </a:lstStyle>
          <a:p>
            <a:pPr lvl="0"/>
            <a:r>
              <a:rPr lang="it-IT" dirty="0"/>
              <a:t>Fare clic per modificare gli stili del testo dello schema </a:t>
            </a:r>
          </a:p>
        </p:txBody>
      </p:sp>
      <p:sp>
        <p:nvSpPr>
          <p:cNvPr id="17" name="Titolo 16"/>
          <p:cNvSpPr>
            <a:spLocks noGrp="1"/>
          </p:cNvSpPr>
          <p:nvPr>
            <p:ph type="title"/>
          </p:nvPr>
        </p:nvSpPr>
        <p:spPr/>
        <p:txBody>
          <a:bodyPr vert="horz"/>
          <a:lstStyle/>
          <a:p>
            <a:r>
              <a:rPr lang="it-IT"/>
              <a:t>Fare clic per modificare stile</a:t>
            </a:r>
          </a:p>
        </p:txBody>
      </p:sp>
    </p:spTree>
    <p:extLst>
      <p:ext uri="{BB962C8B-B14F-4D97-AF65-F5344CB8AC3E}">
        <p14:creationId xmlns:p14="http://schemas.microsoft.com/office/powerpoint/2010/main" val="7357668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731773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6E6"/>
          </a:solidFill>
          <a:ln/>
        </p:spPr>
      </p:sp>
      <p:sp>
        <p:nvSpPr>
          <p:cNvPr id="3" name="Shape 1"/>
          <p:cNvSpPr/>
          <p:nvPr/>
        </p:nvSpPr>
        <p:spPr>
          <a:xfrm>
            <a:off x="0" y="0"/>
            <a:ext cx="14630400" cy="8229600"/>
          </a:xfrm>
          <a:prstGeom prst="rect">
            <a:avLst/>
          </a:prstGeom>
          <a:solidFill>
            <a:srgbClr val="FFFFFF"/>
          </a:solidFill>
          <a:ln/>
        </p:spPr>
      </p:sp>
    </p:spTree>
    <p:extLst>
      <p:ext uri="{BB962C8B-B14F-4D97-AF65-F5344CB8AC3E}">
        <p14:creationId xmlns:p14="http://schemas.microsoft.com/office/powerpoint/2010/main" val="1215719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Layout personalizzato">
    <p:spTree>
      <p:nvGrpSpPr>
        <p:cNvPr id="1" name=""/>
        <p:cNvGrpSpPr/>
        <p:nvPr/>
      </p:nvGrpSpPr>
      <p:grpSpPr>
        <a:xfrm>
          <a:off x="0" y="0"/>
          <a:ext cx="0" cy="0"/>
          <a:chOff x="0" y="0"/>
          <a:chExt cx="0" cy="0"/>
        </a:xfrm>
      </p:grpSpPr>
      <p:sp>
        <p:nvSpPr>
          <p:cNvPr id="3" name="Segnaposto numero diapositiva 2"/>
          <p:cNvSpPr>
            <a:spLocks noGrp="1"/>
          </p:cNvSpPr>
          <p:nvPr>
            <p:ph type="sldNum" sz="quarter" idx="10"/>
          </p:nvPr>
        </p:nvSpPr>
        <p:spPr/>
        <p:txBody>
          <a:bodyPr/>
          <a:lstStyle/>
          <a:p>
            <a:fld id="{B6F15528-21DE-4FAA-801E-634DDDAF4B2B}" type="slidenum">
              <a:rPr lang="it-IT" smtClean="0"/>
              <a:pPr/>
              <a:t>‹N›</a:t>
            </a:fld>
            <a:endParaRPr lang="it-IT" dirty="0"/>
          </a:p>
        </p:txBody>
      </p:sp>
      <p:sp>
        <p:nvSpPr>
          <p:cNvPr id="4" name="Holder 3"/>
          <p:cNvSpPr>
            <a:spLocks noGrp="1"/>
          </p:cNvSpPr>
          <p:nvPr>
            <p:ph type="body" idx="1"/>
          </p:nvPr>
        </p:nvSpPr>
        <p:spPr>
          <a:xfrm>
            <a:off x="1097280" y="1217697"/>
            <a:ext cx="12435840" cy="295081"/>
          </a:xfrm>
        </p:spPr>
        <p:txBody>
          <a:bodyPr lIns="0" tIns="0" rIns="0" bIns="0"/>
          <a:lstStyle>
            <a:lvl1pPr algn="just">
              <a:defRPr sz="1918" b="0" i="0">
                <a:solidFill>
                  <a:schemeClr val="tx1"/>
                </a:solidFill>
              </a:defRPr>
            </a:lvl1pPr>
          </a:lstStyle>
          <a:p>
            <a:endParaRPr dirty="0"/>
          </a:p>
        </p:txBody>
      </p:sp>
    </p:spTree>
    <p:extLst>
      <p:ext uri="{BB962C8B-B14F-4D97-AF65-F5344CB8AC3E}">
        <p14:creationId xmlns:p14="http://schemas.microsoft.com/office/powerpoint/2010/main" val="166774233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6E6"/>
          </a:solidFill>
          <a:ln/>
        </p:spPr>
      </p:sp>
      <p:sp>
        <p:nvSpPr>
          <p:cNvPr id="3" name="Shape 1"/>
          <p:cNvSpPr/>
          <p:nvPr/>
        </p:nvSpPr>
        <p:spPr>
          <a:xfrm>
            <a:off x="0" y="0"/>
            <a:ext cx="14630400" cy="8229600"/>
          </a:xfrm>
          <a:prstGeom prst="rect">
            <a:avLst/>
          </a:prstGeom>
          <a:solidFill>
            <a:srgbClr val="FFFFFF"/>
          </a:solidFill>
          <a:ln/>
        </p:spPr>
      </p:sp>
    </p:spTree>
    <p:extLst>
      <p:ext uri="{BB962C8B-B14F-4D97-AF65-F5344CB8AC3E}">
        <p14:creationId xmlns:p14="http://schemas.microsoft.com/office/powerpoint/2010/main" val="262781709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E6E6E6"/>
          </a:solidFill>
          <a:ln/>
        </p:spPr>
      </p:sp>
      <p:sp>
        <p:nvSpPr>
          <p:cNvPr id="3" name="Shape 1"/>
          <p:cNvSpPr/>
          <p:nvPr/>
        </p:nvSpPr>
        <p:spPr>
          <a:xfrm>
            <a:off x="0" y="0"/>
            <a:ext cx="14630400" cy="8229600"/>
          </a:xfrm>
          <a:prstGeom prst="rect">
            <a:avLst/>
          </a:prstGeom>
          <a:solidFill>
            <a:srgbClr val="FFFFFF"/>
          </a:solidFill>
          <a:ln/>
        </p:spPr>
      </p:sp>
    </p:spTree>
    <p:extLst>
      <p:ext uri="{BB962C8B-B14F-4D97-AF65-F5344CB8AC3E}">
        <p14:creationId xmlns:p14="http://schemas.microsoft.com/office/powerpoint/2010/main" val="1850550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118791" y="1172044"/>
            <a:ext cx="12392818" cy="516527"/>
          </a:xfrm>
        </p:spPr>
        <p:txBody>
          <a:bodyPr lIns="0" tIns="0" rIns="0" bIns="0"/>
          <a:lstStyle>
            <a:lvl1pPr>
              <a:defRPr sz="3356" b="1" i="0">
                <a:solidFill>
                  <a:srgbClr val="11498A"/>
                </a:solidFill>
                <a:latin typeface="Calibri"/>
                <a:cs typeface="Calibri"/>
              </a:defRPr>
            </a:lvl1pPr>
          </a:lstStyle>
          <a:p>
            <a:endParaRPr dirty="0"/>
          </a:p>
        </p:txBody>
      </p:sp>
      <p:sp>
        <p:nvSpPr>
          <p:cNvPr id="4" name="Holder 4"/>
          <p:cNvSpPr>
            <a:spLocks noGrp="1"/>
          </p:cNvSpPr>
          <p:nvPr>
            <p:ph sz="half" idx="3"/>
          </p:nvPr>
        </p:nvSpPr>
        <p:spPr>
          <a:xfrm>
            <a:off x="8778240" y="2531795"/>
            <a:ext cx="6461760" cy="276999"/>
          </a:xfrm>
          <a:prstGeom prst="rect">
            <a:avLst/>
          </a:prstGeom>
        </p:spPr>
        <p:txBody>
          <a:bodyPr wrap="square" lIns="0" tIns="0" rIns="0" bIns="0">
            <a:spAutoFit/>
          </a:bodyPr>
          <a:lstStyle>
            <a:lvl1pPr>
              <a:defRPr/>
            </a:lvl1pPr>
          </a:lstStyle>
          <a:p>
            <a:endParaRPr dirty="0"/>
          </a:p>
        </p:txBody>
      </p:sp>
      <p:sp>
        <p:nvSpPr>
          <p:cNvPr id="7" name="Holder 7"/>
          <p:cNvSpPr>
            <a:spLocks noGrp="1"/>
          </p:cNvSpPr>
          <p:nvPr>
            <p:ph type="sldNum" sz="quarter" idx="7"/>
          </p:nvPr>
        </p:nvSpPr>
        <p:spPr>
          <a:xfrm>
            <a:off x="13776960" y="7402582"/>
            <a:ext cx="560832" cy="344285"/>
          </a:xfrm>
          <a:prstGeom prst="rect">
            <a:avLst/>
          </a:prstGeom>
        </p:spPr>
        <p:txBody>
          <a:bodyPr lIns="0" tIns="0" rIns="0" bIns="0"/>
          <a:lstStyle>
            <a:lvl1pPr algn="ctr">
              <a:defRPr sz="2077">
                <a:solidFill>
                  <a:srgbClr val="103676"/>
                </a:solidFill>
              </a:defRPr>
            </a:lvl1pPr>
          </a:lstStyle>
          <a:p>
            <a:fld id="{B6F15528-21DE-4FAA-801E-634DDDAF4B2B}" type="slidenum">
              <a:rPr lang="it-IT" smtClean="0"/>
              <a:pPr/>
              <a:t>‹N›</a:t>
            </a:fld>
            <a:endParaRPr lang="it-IT" dirty="0"/>
          </a:p>
        </p:txBody>
      </p:sp>
      <p:sp>
        <p:nvSpPr>
          <p:cNvPr id="11" name="Holder 2"/>
          <p:cNvSpPr txBox="1">
            <a:spLocks/>
          </p:cNvSpPr>
          <p:nvPr userDrawn="1"/>
        </p:nvSpPr>
        <p:spPr>
          <a:xfrm>
            <a:off x="1091699" y="2525039"/>
            <a:ext cx="12392818" cy="516423"/>
          </a:xfrm>
          <a:prstGeom prst="rect">
            <a:avLst/>
          </a:prstGeom>
        </p:spPr>
        <p:txBody>
          <a:bodyPr wrap="square" lIns="0" tIns="0" rIns="0" bIns="0">
            <a:spAutoFit/>
          </a:bodyPr>
          <a:lstStyle>
            <a:lvl1pPr>
              <a:defRPr sz="2100" b="1" i="0">
                <a:solidFill>
                  <a:srgbClr val="11498A"/>
                </a:solidFill>
                <a:latin typeface="Calibri"/>
                <a:ea typeface="+mj-ea"/>
                <a:cs typeface="Calibri"/>
              </a:defRPr>
            </a:lvl1pPr>
          </a:lstStyle>
          <a:p>
            <a:endParaRPr lang="it-IT" sz="3356" dirty="0"/>
          </a:p>
        </p:txBody>
      </p:sp>
      <p:sp>
        <p:nvSpPr>
          <p:cNvPr id="12" name="Holder 2"/>
          <p:cNvSpPr txBox="1">
            <a:spLocks/>
          </p:cNvSpPr>
          <p:nvPr userDrawn="1"/>
        </p:nvSpPr>
        <p:spPr>
          <a:xfrm>
            <a:off x="1118793" y="2525040"/>
            <a:ext cx="6196410" cy="516423"/>
          </a:xfrm>
          <a:prstGeom prst="rect">
            <a:avLst/>
          </a:prstGeom>
        </p:spPr>
        <p:txBody>
          <a:bodyPr wrap="square" lIns="0" tIns="0" rIns="0" bIns="0">
            <a:spAutoFit/>
          </a:bodyPr>
          <a:lstStyle>
            <a:lvl1pPr>
              <a:defRPr sz="2100" b="1" i="0">
                <a:solidFill>
                  <a:srgbClr val="11498A"/>
                </a:solidFill>
                <a:latin typeface="Calibri"/>
                <a:ea typeface="+mj-ea"/>
                <a:cs typeface="Calibri"/>
              </a:defRPr>
            </a:lvl1pPr>
          </a:lstStyle>
          <a:p>
            <a:endParaRPr lang="it-IT" sz="3356" dirty="0"/>
          </a:p>
        </p:txBody>
      </p:sp>
      <p:sp>
        <p:nvSpPr>
          <p:cNvPr id="16" name="Holder 3"/>
          <p:cNvSpPr>
            <a:spLocks noGrp="1"/>
          </p:cNvSpPr>
          <p:nvPr>
            <p:ph type="body" idx="1"/>
          </p:nvPr>
        </p:nvSpPr>
        <p:spPr>
          <a:xfrm>
            <a:off x="1097281" y="2531793"/>
            <a:ext cx="7310875" cy="295102"/>
          </a:xfrm>
        </p:spPr>
        <p:txBody>
          <a:bodyPr lIns="0" tIns="0" rIns="0" bIns="0"/>
          <a:lstStyle>
            <a:lvl1pPr algn="just">
              <a:defRPr sz="1918" b="0" i="0">
                <a:solidFill>
                  <a:schemeClr val="tx1"/>
                </a:solidFill>
              </a:defRPr>
            </a:lvl1pPr>
          </a:lstStyle>
          <a:p>
            <a:endParaRPr dirty="0"/>
          </a:p>
        </p:txBody>
      </p:sp>
      <p:sp>
        <p:nvSpPr>
          <p:cNvPr id="9" name="bg object 16"/>
          <p:cNvSpPr/>
          <p:nvPr userDrawn="1"/>
        </p:nvSpPr>
        <p:spPr>
          <a:xfrm>
            <a:off x="666964" y="1343402"/>
            <a:ext cx="274320" cy="273982"/>
          </a:xfrm>
          <a:custGeom>
            <a:avLst/>
            <a:gdLst/>
            <a:ahLst/>
            <a:cxnLst/>
            <a:rect l="l" t="t" r="r" b="b"/>
            <a:pathLst>
              <a:path w="171450" h="171450">
                <a:moveTo>
                  <a:pt x="171119" y="0"/>
                </a:moveTo>
                <a:lnTo>
                  <a:pt x="0" y="0"/>
                </a:lnTo>
                <a:lnTo>
                  <a:pt x="0" y="171132"/>
                </a:lnTo>
                <a:lnTo>
                  <a:pt x="171119" y="171132"/>
                </a:lnTo>
                <a:lnTo>
                  <a:pt x="171119" y="0"/>
                </a:lnTo>
                <a:close/>
              </a:path>
            </a:pathLst>
          </a:custGeom>
          <a:solidFill>
            <a:srgbClr val="939598">
              <a:alpha val="79998"/>
            </a:srgbClr>
          </a:solidFill>
        </p:spPr>
        <p:txBody>
          <a:bodyPr wrap="square" lIns="0" tIns="0" rIns="0" bIns="0" rtlCol="0"/>
          <a:lstStyle/>
          <a:p>
            <a:endParaRPr sz="2876"/>
          </a:p>
        </p:txBody>
      </p:sp>
    </p:spTree>
    <p:extLst>
      <p:ext uri="{BB962C8B-B14F-4D97-AF65-F5344CB8AC3E}">
        <p14:creationId xmlns:p14="http://schemas.microsoft.com/office/powerpoint/2010/main" val="3213136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Layout personalizzato">
    <p:spTree>
      <p:nvGrpSpPr>
        <p:cNvPr id="1" name=""/>
        <p:cNvGrpSpPr/>
        <p:nvPr/>
      </p:nvGrpSpPr>
      <p:grpSpPr>
        <a:xfrm>
          <a:off x="0" y="0"/>
          <a:ext cx="0" cy="0"/>
          <a:chOff x="0" y="0"/>
          <a:chExt cx="0" cy="0"/>
        </a:xfrm>
      </p:grpSpPr>
      <p:sp>
        <p:nvSpPr>
          <p:cNvPr id="2" name="Titolo 1"/>
          <p:cNvSpPr>
            <a:spLocks noGrp="1"/>
          </p:cNvSpPr>
          <p:nvPr>
            <p:ph type="title"/>
          </p:nvPr>
        </p:nvSpPr>
        <p:spPr/>
        <p:txBody>
          <a:bodyPr vert="horz"/>
          <a:lstStyle/>
          <a:p>
            <a:r>
              <a:rPr lang="it-IT"/>
              <a:t>Fare clic per modificare stile</a:t>
            </a:r>
          </a:p>
        </p:txBody>
      </p:sp>
      <p:sp>
        <p:nvSpPr>
          <p:cNvPr id="3" name="Segnaposto numero diapositiva 2"/>
          <p:cNvSpPr>
            <a:spLocks noGrp="1"/>
          </p:cNvSpPr>
          <p:nvPr>
            <p:ph type="sldNum" sz="quarter" idx="10"/>
          </p:nvPr>
        </p:nvSpPr>
        <p:spPr/>
        <p:txBody>
          <a:bodyPr/>
          <a:lstStyle/>
          <a:p>
            <a:fld id="{B6F15528-21DE-4FAA-801E-634DDDAF4B2B}" type="slidenum">
              <a:rPr lang="it-IT" smtClean="0"/>
              <a:pPr/>
              <a:t>‹N›</a:t>
            </a:fld>
            <a:endParaRPr lang="it-IT" dirty="0"/>
          </a:p>
        </p:txBody>
      </p:sp>
      <p:sp>
        <p:nvSpPr>
          <p:cNvPr id="4" name="Holder 4"/>
          <p:cNvSpPr>
            <a:spLocks noGrp="1"/>
          </p:cNvSpPr>
          <p:nvPr>
            <p:ph sz="half" idx="3"/>
          </p:nvPr>
        </p:nvSpPr>
        <p:spPr>
          <a:xfrm>
            <a:off x="8778240" y="2531795"/>
            <a:ext cx="6461760" cy="276999"/>
          </a:xfrm>
          <a:prstGeom prst="rect">
            <a:avLst/>
          </a:prstGeom>
        </p:spPr>
        <p:txBody>
          <a:bodyPr wrap="square" lIns="0" tIns="0" rIns="0" bIns="0">
            <a:spAutoFit/>
          </a:bodyPr>
          <a:lstStyle>
            <a:lvl1pPr>
              <a:defRPr/>
            </a:lvl1pPr>
          </a:lstStyle>
          <a:p>
            <a:endParaRPr dirty="0"/>
          </a:p>
        </p:txBody>
      </p:sp>
      <p:sp>
        <p:nvSpPr>
          <p:cNvPr id="7" name="Holder 3"/>
          <p:cNvSpPr>
            <a:spLocks noGrp="1"/>
          </p:cNvSpPr>
          <p:nvPr>
            <p:ph type="body" idx="1"/>
          </p:nvPr>
        </p:nvSpPr>
        <p:spPr>
          <a:xfrm>
            <a:off x="1097281" y="2531793"/>
            <a:ext cx="7310875" cy="295102"/>
          </a:xfrm>
        </p:spPr>
        <p:txBody>
          <a:bodyPr lIns="0" tIns="0" rIns="0" bIns="0"/>
          <a:lstStyle>
            <a:lvl1pPr algn="just">
              <a:defRPr sz="1918" b="0" i="0">
                <a:solidFill>
                  <a:schemeClr val="tx1"/>
                </a:solidFill>
              </a:defRPr>
            </a:lvl1pPr>
          </a:lstStyle>
          <a:p>
            <a:endParaRPr dirty="0"/>
          </a:p>
        </p:txBody>
      </p:sp>
    </p:spTree>
    <p:extLst>
      <p:ext uri="{BB962C8B-B14F-4D97-AF65-F5344CB8AC3E}">
        <p14:creationId xmlns:p14="http://schemas.microsoft.com/office/powerpoint/2010/main" val="3362792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118791" y="1172044"/>
            <a:ext cx="12392818" cy="516527"/>
          </a:xfrm>
        </p:spPr>
        <p:txBody>
          <a:bodyPr lIns="0" tIns="0" rIns="0" bIns="0"/>
          <a:lstStyle>
            <a:lvl1pPr>
              <a:defRPr sz="3356" b="1" i="0">
                <a:solidFill>
                  <a:srgbClr val="11498A"/>
                </a:solidFill>
                <a:latin typeface="Calibri"/>
                <a:cs typeface="Calibri"/>
              </a:defRPr>
            </a:lvl1pPr>
          </a:lstStyle>
          <a:p>
            <a:endParaRPr dirty="0"/>
          </a:p>
        </p:txBody>
      </p:sp>
      <p:sp>
        <p:nvSpPr>
          <p:cNvPr id="4" name="Holder 4"/>
          <p:cNvSpPr>
            <a:spLocks noGrp="1"/>
          </p:cNvSpPr>
          <p:nvPr>
            <p:ph sz="half" idx="3"/>
          </p:nvPr>
        </p:nvSpPr>
        <p:spPr>
          <a:xfrm>
            <a:off x="4876800" y="2531794"/>
            <a:ext cx="9753600" cy="276999"/>
          </a:xfrm>
          <a:prstGeom prst="rect">
            <a:avLst/>
          </a:prstGeom>
        </p:spPr>
        <p:txBody>
          <a:bodyPr wrap="square" lIns="0" tIns="0" rIns="0" bIns="0">
            <a:spAutoFit/>
          </a:bodyPr>
          <a:lstStyle>
            <a:lvl1pPr>
              <a:defRPr/>
            </a:lvl1pPr>
          </a:lstStyle>
          <a:p>
            <a:endParaRPr dirty="0"/>
          </a:p>
        </p:txBody>
      </p:sp>
      <p:sp>
        <p:nvSpPr>
          <p:cNvPr id="7" name="Holder 7"/>
          <p:cNvSpPr>
            <a:spLocks noGrp="1"/>
          </p:cNvSpPr>
          <p:nvPr>
            <p:ph type="sldNum" sz="quarter" idx="7"/>
          </p:nvPr>
        </p:nvSpPr>
        <p:spPr>
          <a:xfrm>
            <a:off x="13776960" y="7402582"/>
            <a:ext cx="560832" cy="344285"/>
          </a:xfrm>
          <a:prstGeom prst="rect">
            <a:avLst/>
          </a:prstGeom>
        </p:spPr>
        <p:txBody>
          <a:bodyPr lIns="0" tIns="0" rIns="0" bIns="0"/>
          <a:lstStyle>
            <a:lvl1pPr algn="ctr">
              <a:defRPr sz="2077">
                <a:solidFill>
                  <a:srgbClr val="103676"/>
                </a:solidFill>
              </a:defRPr>
            </a:lvl1pPr>
          </a:lstStyle>
          <a:p>
            <a:fld id="{B6F15528-21DE-4FAA-801E-634DDDAF4B2B}" type="slidenum">
              <a:rPr lang="it-IT" smtClean="0"/>
              <a:pPr/>
              <a:t>‹N›</a:t>
            </a:fld>
            <a:endParaRPr lang="it-IT" dirty="0"/>
          </a:p>
        </p:txBody>
      </p:sp>
      <p:sp>
        <p:nvSpPr>
          <p:cNvPr id="16" name="Holder 3"/>
          <p:cNvSpPr>
            <a:spLocks noGrp="1"/>
          </p:cNvSpPr>
          <p:nvPr>
            <p:ph type="body" idx="1"/>
          </p:nvPr>
        </p:nvSpPr>
        <p:spPr>
          <a:xfrm>
            <a:off x="1097282" y="3262414"/>
            <a:ext cx="3169919" cy="393468"/>
          </a:xfrm>
        </p:spPr>
        <p:txBody>
          <a:bodyPr lIns="0" tIns="0" rIns="0" bIns="0"/>
          <a:lstStyle>
            <a:lvl1pPr algn="l">
              <a:defRPr sz="2557" b="1" i="0">
                <a:solidFill>
                  <a:schemeClr val="tx1">
                    <a:lumMod val="50000"/>
                    <a:lumOff val="50000"/>
                  </a:schemeClr>
                </a:solidFill>
              </a:defRPr>
            </a:lvl1pPr>
          </a:lstStyle>
          <a:p>
            <a:endParaRPr dirty="0"/>
          </a:p>
        </p:txBody>
      </p:sp>
      <p:sp>
        <p:nvSpPr>
          <p:cNvPr id="8" name="bg object 16"/>
          <p:cNvSpPr/>
          <p:nvPr userDrawn="1"/>
        </p:nvSpPr>
        <p:spPr>
          <a:xfrm>
            <a:off x="666964" y="1343402"/>
            <a:ext cx="274320" cy="273982"/>
          </a:xfrm>
          <a:custGeom>
            <a:avLst/>
            <a:gdLst/>
            <a:ahLst/>
            <a:cxnLst/>
            <a:rect l="l" t="t" r="r" b="b"/>
            <a:pathLst>
              <a:path w="171450" h="171450">
                <a:moveTo>
                  <a:pt x="171119" y="0"/>
                </a:moveTo>
                <a:lnTo>
                  <a:pt x="0" y="0"/>
                </a:lnTo>
                <a:lnTo>
                  <a:pt x="0" y="171132"/>
                </a:lnTo>
                <a:lnTo>
                  <a:pt x="171119" y="171132"/>
                </a:lnTo>
                <a:lnTo>
                  <a:pt x="171119" y="0"/>
                </a:lnTo>
                <a:close/>
              </a:path>
            </a:pathLst>
          </a:custGeom>
          <a:solidFill>
            <a:srgbClr val="939598">
              <a:alpha val="79998"/>
            </a:srgbClr>
          </a:solidFill>
        </p:spPr>
        <p:txBody>
          <a:bodyPr wrap="square" lIns="0" tIns="0" rIns="0" bIns="0" rtlCol="0"/>
          <a:lstStyle/>
          <a:p>
            <a:endParaRPr sz="2876"/>
          </a:p>
        </p:txBody>
      </p:sp>
    </p:spTree>
    <p:extLst>
      <p:ext uri="{BB962C8B-B14F-4D97-AF65-F5344CB8AC3E}">
        <p14:creationId xmlns:p14="http://schemas.microsoft.com/office/powerpoint/2010/main" val="2867377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Layout personalizzato">
    <p:spTree>
      <p:nvGrpSpPr>
        <p:cNvPr id="1" name=""/>
        <p:cNvGrpSpPr/>
        <p:nvPr/>
      </p:nvGrpSpPr>
      <p:grpSpPr>
        <a:xfrm>
          <a:off x="0" y="0"/>
          <a:ext cx="0" cy="0"/>
          <a:chOff x="0" y="0"/>
          <a:chExt cx="0" cy="0"/>
        </a:xfrm>
      </p:grpSpPr>
      <p:sp>
        <p:nvSpPr>
          <p:cNvPr id="3" name="Segnaposto numero diapositiva 2"/>
          <p:cNvSpPr>
            <a:spLocks noGrp="1"/>
          </p:cNvSpPr>
          <p:nvPr>
            <p:ph type="sldNum" sz="quarter" idx="10"/>
          </p:nvPr>
        </p:nvSpPr>
        <p:spPr/>
        <p:txBody>
          <a:bodyPr/>
          <a:lstStyle/>
          <a:p>
            <a:fld id="{B6F15528-21DE-4FAA-801E-634DDDAF4B2B}" type="slidenum">
              <a:rPr lang="it-IT" smtClean="0"/>
              <a:pPr/>
              <a:t>‹N›</a:t>
            </a:fld>
            <a:endParaRPr lang="it-IT" dirty="0"/>
          </a:p>
        </p:txBody>
      </p:sp>
      <p:sp>
        <p:nvSpPr>
          <p:cNvPr id="4" name="Holder 4"/>
          <p:cNvSpPr>
            <a:spLocks noGrp="1"/>
          </p:cNvSpPr>
          <p:nvPr>
            <p:ph sz="half" idx="3"/>
          </p:nvPr>
        </p:nvSpPr>
        <p:spPr>
          <a:xfrm>
            <a:off x="4876800" y="2531794"/>
            <a:ext cx="9753600" cy="276999"/>
          </a:xfrm>
          <a:prstGeom prst="rect">
            <a:avLst/>
          </a:prstGeom>
        </p:spPr>
        <p:txBody>
          <a:bodyPr wrap="square" lIns="0" tIns="0" rIns="0" bIns="0">
            <a:spAutoFit/>
          </a:bodyPr>
          <a:lstStyle>
            <a:lvl1pPr>
              <a:defRPr/>
            </a:lvl1pPr>
          </a:lstStyle>
          <a:p>
            <a:endParaRPr dirty="0"/>
          </a:p>
        </p:txBody>
      </p:sp>
      <p:sp>
        <p:nvSpPr>
          <p:cNvPr id="5" name="Holder 3"/>
          <p:cNvSpPr>
            <a:spLocks noGrp="1"/>
          </p:cNvSpPr>
          <p:nvPr>
            <p:ph type="body" idx="1"/>
          </p:nvPr>
        </p:nvSpPr>
        <p:spPr>
          <a:xfrm>
            <a:off x="1097282" y="3262414"/>
            <a:ext cx="3169919" cy="393468"/>
          </a:xfrm>
        </p:spPr>
        <p:txBody>
          <a:bodyPr lIns="0" tIns="0" rIns="0" bIns="0"/>
          <a:lstStyle>
            <a:lvl1pPr algn="l">
              <a:defRPr sz="2557" b="1" i="0">
                <a:solidFill>
                  <a:schemeClr val="tx1">
                    <a:lumMod val="50000"/>
                    <a:lumOff val="50000"/>
                  </a:schemeClr>
                </a:solidFill>
              </a:defRPr>
            </a:lvl1pPr>
          </a:lstStyle>
          <a:p>
            <a:endParaRPr dirty="0"/>
          </a:p>
        </p:txBody>
      </p:sp>
    </p:spTree>
    <p:extLst>
      <p:ext uri="{BB962C8B-B14F-4D97-AF65-F5344CB8AC3E}">
        <p14:creationId xmlns:p14="http://schemas.microsoft.com/office/powerpoint/2010/main" val="1088976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440" b="1" i="0">
                <a:solidFill>
                  <a:srgbClr val="1F487C"/>
                </a:solidFill>
                <a:latin typeface="Calibri"/>
                <a:cs typeface="Calibri"/>
              </a:defRPr>
            </a:lvl1pPr>
          </a:lstStyle>
          <a:p>
            <a:pPr marL="15239">
              <a:lnSpc>
                <a:spcPts val="1488"/>
              </a:lnSpc>
            </a:pPr>
            <a:r>
              <a:rPr lang="it-IT" spc="-37"/>
              <a:t>Avv.</a:t>
            </a:r>
            <a:r>
              <a:rPr lang="it-IT" spc="-24"/>
              <a:t> </a:t>
            </a:r>
            <a:r>
              <a:rPr lang="it-IT" spc="-13"/>
              <a:t>Francesca</a:t>
            </a:r>
            <a:r>
              <a:rPr lang="it-IT" spc="-6"/>
              <a:t> </a:t>
            </a:r>
            <a:r>
              <a:rPr lang="it-IT" spc="-13"/>
              <a:t>Ottavi</a:t>
            </a:r>
            <a:r>
              <a:rPr lang="it-IT" spc="-37"/>
              <a:t> </a:t>
            </a:r>
            <a:r>
              <a:rPr lang="it-IT"/>
              <a:t>-</a:t>
            </a:r>
            <a:r>
              <a:rPr lang="it-IT" spc="13"/>
              <a:t> </a:t>
            </a:r>
            <a:r>
              <a:rPr lang="it-IT" spc="-6"/>
              <a:t>Direzione</a:t>
            </a:r>
            <a:r>
              <a:rPr lang="it-IT" spc="-13"/>
              <a:t> </a:t>
            </a:r>
            <a:r>
              <a:rPr lang="it-IT" spc="-6"/>
              <a:t>Opere Pubbliche</a:t>
            </a:r>
            <a:endParaRPr lang="it-IT" spc="-6"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solidFill>
                  <a:prstClr val="black">
                    <a:tint val="75000"/>
                  </a:prstClr>
                </a:solidFill>
              </a:rPr>
              <a:pPr/>
              <a:t>5/12/2025</a:t>
            </a:fld>
            <a:endParaRPr lang="en-US" dirty="0">
              <a:solidFill>
                <a:prstClr val="black">
                  <a:tint val="75000"/>
                </a:prstClr>
              </a:solidFill>
            </a:endParaRPr>
          </a:p>
        </p:txBody>
      </p:sp>
      <p:sp>
        <p:nvSpPr>
          <p:cNvPr id="4" name="Holder 4"/>
          <p:cNvSpPr>
            <a:spLocks noGrp="1"/>
          </p:cNvSpPr>
          <p:nvPr>
            <p:ph type="sldNum" sz="quarter" idx="7"/>
          </p:nvPr>
        </p:nvSpPr>
        <p:spPr/>
        <p:txBody>
          <a:bodyPr lIns="0" tIns="0" rIns="0" bIns="0"/>
          <a:lstStyle>
            <a:lvl1pPr>
              <a:defRPr sz="1440" b="0" i="0">
                <a:solidFill>
                  <a:srgbClr val="888888"/>
                </a:solidFill>
                <a:latin typeface="Calibri"/>
                <a:cs typeface="Calibri"/>
              </a:defRPr>
            </a:lvl1pPr>
          </a:lstStyle>
          <a:p>
            <a:pPr marL="45719">
              <a:lnSpc>
                <a:spcPts val="1488"/>
              </a:lnSpc>
            </a:pPr>
            <a:fld id="{81D60167-4931-47E6-BA6A-407CBD079E47}" type="slidenum">
              <a:rPr lang="it-IT" smtClean="0"/>
              <a:pPr marL="45719">
                <a:lnSpc>
                  <a:spcPts val="1488"/>
                </a:lnSpc>
              </a:pPr>
              <a:t>‹N›</a:t>
            </a:fld>
            <a:endParaRPr lang="it-IT" dirty="0"/>
          </a:p>
        </p:txBody>
      </p:sp>
    </p:spTree>
    <p:extLst>
      <p:ext uri="{BB962C8B-B14F-4D97-AF65-F5344CB8AC3E}">
        <p14:creationId xmlns:p14="http://schemas.microsoft.com/office/powerpoint/2010/main" val="400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14" name="Holder 7"/>
          <p:cNvSpPr>
            <a:spLocks noGrp="1"/>
          </p:cNvSpPr>
          <p:nvPr>
            <p:ph type="sldNum" sz="quarter" idx="7"/>
          </p:nvPr>
        </p:nvSpPr>
        <p:spPr>
          <a:xfrm>
            <a:off x="13776960" y="7402582"/>
            <a:ext cx="560832" cy="344285"/>
          </a:xfrm>
          <a:prstGeom prst="rect">
            <a:avLst/>
          </a:prstGeom>
        </p:spPr>
        <p:txBody>
          <a:bodyPr lIns="0" tIns="0" rIns="0" bIns="0"/>
          <a:lstStyle>
            <a:lvl1pPr algn="ctr">
              <a:defRPr sz="2077">
                <a:solidFill>
                  <a:srgbClr val="103676"/>
                </a:solidFill>
              </a:defRPr>
            </a:lvl1pPr>
          </a:lstStyle>
          <a:p>
            <a:fld id="{B6F15528-21DE-4FAA-801E-634DDDAF4B2B}" type="slidenum">
              <a:rPr lang="it-IT" smtClean="0"/>
              <a:pPr/>
              <a:t>‹N›</a:t>
            </a:fld>
            <a:endParaRPr lang="it-IT" dirty="0"/>
          </a:p>
        </p:txBody>
      </p:sp>
      <p:sp>
        <p:nvSpPr>
          <p:cNvPr id="15" name="Holder 3"/>
          <p:cNvSpPr>
            <a:spLocks noGrp="1"/>
          </p:cNvSpPr>
          <p:nvPr>
            <p:ph type="body" idx="1"/>
          </p:nvPr>
        </p:nvSpPr>
        <p:spPr>
          <a:xfrm>
            <a:off x="1097280" y="2531796"/>
            <a:ext cx="12435840" cy="295081"/>
          </a:xfrm>
        </p:spPr>
        <p:txBody>
          <a:bodyPr lIns="0" tIns="0" rIns="0" bIns="0"/>
          <a:lstStyle>
            <a:lvl1pPr algn="just">
              <a:defRPr sz="1918" b="0" i="0">
                <a:solidFill>
                  <a:schemeClr val="tx1"/>
                </a:solidFill>
              </a:defRPr>
            </a:lvl1pPr>
          </a:lstStyle>
          <a:p>
            <a:endParaRPr dirty="0"/>
          </a:p>
        </p:txBody>
      </p:sp>
      <p:sp>
        <p:nvSpPr>
          <p:cNvPr id="16" name="Segnaposto testo 10"/>
          <p:cNvSpPr>
            <a:spLocks noGrp="1"/>
          </p:cNvSpPr>
          <p:nvPr>
            <p:ph type="body" sz="quarter" idx="11" hasCustomPrompt="1"/>
          </p:nvPr>
        </p:nvSpPr>
        <p:spPr>
          <a:xfrm>
            <a:off x="1097280" y="7171598"/>
            <a:ext cx="6461760" cy="270509"/>
          </a:xfrm>
        </p:spPr>
        <p:txBody>
          <a:bodyPr vert="horz"/>
          <a:lstStyle>
            <a:lvl1pPr>
              <a:defRPr sz="1758" b="1">
                <a:solidFill>
                  <a:srgbClr val="103676"/>
                </a:solidFill>
              </a:defRPr>
            </a:lvl1pPr>
            <a:lvl2pPr>
              <a:defRPr sz="1758">
                <a:solidFill>
                  <a:srgbClr val="103676"/>
                </a:solidFill>
              </a:defRPr>
            </a:lvl2pPr>
            <a:lvl3pPr>
              <a:defRPr sz="1758">
                <a:solidFill>
                  <a:srgbClr val="103676"/>
                </a:solidFill>
              </a:defRPr>
            </a:lvl3pPr>
            <a:lvl4pPr>
              <a:defRPr sz="1758">
                <a:solidFill>
                  <a:srgbClr val="103676"/>
                </a:solidFill>
              </a:defRPr>
            </a:lvl4pPr>
            <a:lvl5pPr>
              <a:defRPr sz="1758">
                <a:solidFill>
                  <a:srgbClr val="103676"/>
                </a:solidFill>
              </a:defRPr>
            </a:lvl5pPr>
          </a:lstStyle>
          <a:p>
            <a:pPr lvl="0"/>
            <a:r>
              <a:rPr lang="it-IT" dirty="0"/>
              <a:t>Fare clic per modificare gli stili del testo dello schema </a:t>
            </a:r>
          </a:p>
        </p:txBody>
      </p:sp>
      <p:sp>
        <p:nvSpPr>
          <p:cNvPr id="17" name="Titolo 16"/>
          <p:cNvSpPr>
            <a:spLocks noGrp="1"/>
          </p:cNvSpPr>
          <p:nvPr>
            <p:ph type="title"/>
          </p:nvPr>
        </p:nvSpPr>
        <p:spPr/>
        <p:txBody>
          <a:bodyPr vert="horz"/>
          <a:lstStyle/>
          <a:p>
            <a:r>
              <a:rPr lang="it-IT"/>
              <a:t>Fare clic per modificare stile</a:t>
            </a:r>
          </a:p>
        </p:txBody>
      </p:sp>
    </p:spTree>
    <p:extLst>
      <p:ext uri="{BB962C8B-B14F-4D97-AF65-F5344CB8AC3E}">
        <p14:creationId xmlns:p14="http://schemas.microsoft.com/office/powerpoint/2010/main" val="460037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slideLayout" Target="../slideLayouts/slideLayout22.xml"/><Relationship Id="rId18" Type="http://schemas.openxmlformats.org/officeDocument/2006/relationships/slideLayout" Target="../slideLayouts/slideLayout27.xml"/><Relationship Id="rId3" Type="http://schemas.openxmlformats.org/officeDocument/2006/relationships/slideLayout" Target="../slideLayouts/slideLayout12.xml"/><Relationship Id="rId21" Type="http://schemas.openxmlformats.org/officeDocument/2006/relationships/image" Target="../media/image2.png"/><Relationship Id="rId7" Type="http://schemas.openxmlformats.org/officeDocument/2006/relationships/slideLayout" Target="../slideLayouts/slideLayout16.xml"/><Relationship Id="rId12" Type="http://schemas.openxmlformats.org/officeDocument/2006/relationships/slideLayout" Target="../slideLayouts/slideLayout21.xml"/><Relationship Id="rId17" Type="http://schemas.openxmlformats.org/officeDocument/2006/relationships/slideLayout" Target="../slideLayouts/slideLayout26.xml"/><Relationship Id="rId2" Type="http://schemas.openxmlformats.org/officeDocument/2006/relationships/slideLayout" Target="../slideLayouts/slideLayout11.xml"/><Relationship Id="rId16" Type="http://schemas.openxmlformats.org/officeDocument/2006/relationships/slideLayout" Target="../slideLayouts/slideLayout25.xml"/><Relationship Id="rId20" Type="http://schemas.openxmlformats.org/officeDocument/2006/relationships/image" Target="../media/image1.png"/><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5" Type="http://schemas.openxmlformats.org/officeDocument/2006/relationships/slideLayout" Target="../slideLayouts/slideLayout24.xml"/><Relationship Id="rId10" Type="http://schemas.openxmlformats.org/officeDocument/2006/relationships/slideLayout" Target="../slideLayouts/slideLayout19.xml"/><Relationship Id="rId19"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slideLayout" Target="../slideLayouts/slideLayout23.xml"/><Relationship Id="rId22"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118791" y="1172044"/>
            <a:ext cx="12392818" cy="323165"/>
          </a:xfrm>
          <a:prstGeom prst="rect">
            <a:avLst/>
          </a:prstGeom>
        </p:spPr>
        <p:txBody>
          <a:bodyPr wrap="square" lIns="0" tIns="0" rIns="0" bIns="0">
            <a:spAutoFit/>
          </a:bodyPr>
          <a:lstStyle>
            <a:lvl1pPr>
              <a:defRPr sz="2100" b="1" i="0">
                <a:solidFill>
                  <a:srgbClr val="11498A"/>
                </a:solidFill>
                <a:latin typeface="Calibri"/>
                <a:cs typeface="Calibri"/>
              </a:defRPr>
            </a:lvl1pPr>
          </a:lstStyle>
          <a:p>
            <a:endParaRPr dirty="0"/>
          </a:p>
        </p:txBody>
      </p:sp>
      <p:sp>
        <p:nvSpPr>
          <p:cNvPr id="3" name="Holder 3"/>
          <p:cNvSpPr>
            <a:spLocks noGrp="1"/>
          </p:cNvSpPr>
          <p:nvPr>
            <p:ph type="body" idx="1"/>
          </p:nvPr>
        </p:nvSpPr>
        <p:spPr>
          <a:xfrm>
            <a:off x="1101605" y="2564804"/>
            <a:ext cx="12427187" cy="276999"/>
          </a:xfrm>
          <a:prstGeom prst="rect">
            <a:avLst/>
          </a:prstGeom>
        </p:spPr>
        <p:txBody>
          <a:bodyPr wrap="square" lIns="0" tIns="0" rIns="0" bIns="0">
            <a:spAutoFit/>
          </a:bodyPr>
          <a:lstStyle>
            <a:lvl1pPr>
              <a:defRPr b="0" i="0">
                <a:solidFill>
                  <a:schemeClr val="tx1"/>
                </a:solidFill>
              </a:defRPr>
            </a:lvl1pPr>
          </a:lstStyle>
          <a:p>
            <a:endParaRPr dirty="0"/>
          </a:p>
        </p:txBody>
      </p:sp>
      <p:sp>
        <p:nvSpPr>
          <p:cNvPr id="10" name="object 4"/>
          <p:cNvSpPr/>
          <p:nvPr userDrawn="1"/>
        </p:nvSpPr>
        <p:spPr>
          <a:xfrm>
            <a:off x="825796" y="7404176"/>
            <a:ext cx="0" cy="575362"/>
          </a:xfrm>
          <a:custGeom>
            <a:avLst/>
            <a:gdLst/>
            <a:ahLst/>
            <a:cxnLst/>
            <a:rect l="l" t="t" r="r" b="b"/>
            <a:pathLst>
              <a:path h="360045">
                <a:moveTo>
                  <a:pt x="0" y="0"/>
                </a:moveTo>
                <a:lnTo>
                  <a:pt x="0" y="359994"/>
                </a:lnTo>
              </a:path>
            </a:pathLst>
          </a:custGeom>
          <a:ln w="12700">
            <a:solidFill>
              <a:srgbClr val="11498A"/>
            </a:solidFill>
          </a:ln>
        </p:spPr>
        <p:txBody>
          <a:bodyPr wrap="square" lIns="0" tIns="0" rIns="0" bIns="0" rtlCol="0"/>
          <a:lstStyle/>
          <a:p>
            <a:endParaRPr sz="2876"/>
          </a:p>
        </p:txBody>
      </p:sp>
      <p:sp>
        <p:nvSpPr>
          <p:cNvPr id="11" name="object 5"/>
          <p:cNvSpPr/>
          <p:nvPr userDrawn="1"/>
        </p:nvSpPr>
        <p:spPr>
          <a:xfrm>
            <a:off x="13743940" y="7393296"/>
            <a:ext cx="0" cy="575362"/>
          </a:xfrm>
          <a:custGeom>
            <a:avLst/>
            <a:gdLst/>
            <a:ahLst/>
            <a:cxnLst/>
            <a:rect l="l" t="t" r="r" b="b"/>
            <a:pathLst>
              <a:path h="360045">
                <a:moveTo>
                  <a:pt x="0" y="0"/>
                </a:moveTo>
                <a:lnTo>
                  <a:pt x="0" y="359994"/>
                </a:lnTo>
              </a:path>
            </a:pathLst>
          </a:custGeom>
          <a:ln w="12700">
            <a:solidFill>
              <a:srgbClr val="11498A"/>
            </a:solidFill>
          </a:ln>
        </p:spPr>
        <p:txBody>
          <a:bodyPr wrap="square" lIns="0" tIns="0" rIns="0" bIns="0" rtlCol="0"/>
          <a:lstStyle/>
          <a:p>
            <a:endParaRPr sz="2876"/>
          </a:p>
        </p:txBody>
      </p:sp>
      <p:grpSp>
        <p:nvGrpSpPr>
          <p:cNvPr id="12" name="object 6"/>
          <p:cNvGrpSpPr/>
          <p:nvPr userDrawn="1"/>
        </p:nvGrpSpPr>
        <p:grpSpPr>
          <a:xfrm>
            <a:off x="11127040" y="7383709"/>
            <a:ext cx="2250440" cy="573332"/>
            <a:chOff x="6954399" y="4620514"/>
            <a:chExt cx="1406525" cy="358775"/>
          </a:xfrm>
        </p:grpSpPr>
        <p:pic>
          <p:nvPicPr>
            <p:cNvPr id="13" name="object 7"/>
            <p:cNvPicPr/>
            <p:nvPr/>
          </p:nvPicPr>
          <p:blipFill>
            <a:blip r:embed="rId11" cstate="print"/>
            <a:stretch>
              <a:fillRect/>
            </a:stretch>
          </p:blipFill>
          <p:spPr>
            <a:xfrm>
              <a:off x="7471239" y="4666038"/>
              <a:ext cx="889608" cy="132600"/>
            </a:xfrm>
            <a:prstGeom prst="rect">
              <a:avLst/>
            </a:prstGeom>
          </p:spPr>
        </p:pic>
        <p:pic>
          <p:nvPicPr>
            <p:cNvPr id="14" name="object 8"/>
            <p:cNvPicPr/>
            <p:nvPr/>
          </p:nvPicPr>
          <p:blipFill>
            <a:blip r:embed="rId12" cstate="print"/>
            <a:stretch>
              <a:fillRect/>
            </a:stretch>
          </p:blipFill>
          <p:spPr>
            <a:xfrm>
              <a:off x="6954399" y="4665009"/>
              <a:ext cx="211510" cy="134493"/>
            </a:xfrm>
            <a:prstGeom prst="rect">
              <a:avLst/>
            </a:prstGeom>
          </p:spPr>
        </p:pic>
        <p:pic>
          <p:nvPicPr>
            <p:cNvPr id="15" name="object 9"/>
            <p:cNvPicPr/>
            <p:nvPr/>
          </p:nvPicPr>
          <p:blipFill>
            <a:blip r:embed="rId13" cstate="print"/>
            <a:stretch>
              <a:fillRect/>
            </a:stretch>
          </p:blipFill>
          <p:spPr>
            <a:xfrm>
              <a:off x="7187106" y="4663878"/>
              <a:ext cx="186319" cy="136715"/>
            </a:xfrm>
            <a:prstGeom prst="rect">
              <a:avLst/>
            </a:prstGeom>
          </p:spPr>
        </p:pic>
        <p:sp>
          <p:nvSpPr>
            <p:cNvPr id="17" name="object 10"/>
            <p:cNvSpPr/>
            <p:nvPr/>
          </p:nvSpPr>
          <p:spPr>
            <a:xfrm>
              <a:off x="7417752" y="4620514"/>
              <a:ext cx="11430" cy="358775"/>
            </a:xfrm>
            <a:custGeom>
              <a:avLst/>
              <a:gdLst/>
              <a:ahLst/>
              <a:cxnLst/>
              <a:rect l="l" t="t" r="r" b="b"/>
              <a:pathLst>
                <a:path w="11429" h="358775">
                  <a:moveTo>
                    <a:pt x="11188" y="0"/>
                  </a:moveTo>
                  <a:lnTo>
                    <a:pt x="0" y="0"/>
                  </a:lnTo>
                  <a:lnTo>
                    <a:pt x="0" y="358305"/>
                  </a:lnTo>
                  <a:lnTo>
                    <a:pt x="11188" y="358305"/>
                  </a:lnTo>
                  <a:lnTo>
                    <a:pt x="11188" y="0"/>
                  </a:lnTo>
                  <a:close/>
                </a:path>
              </a:pathLst>
            </a:custGeom>
            <a:solidFill>
              <a:srgbClr val="002E6E"/>
            </a:solidFill>
          </p:spPr>
          <p:txBody>
            <a:bodyPr wrap="square" lIns="0" tIns="0" rIns="0" bIns="0" rtlCol="0"/>
            <a:lstStyle/>
            <a:p>
              <a:endParaRPr sz="2876"/>
            </a:p>
          </p:txBody>
        </p:sp>
      </p:grpSp>
      <p:sp>
        <p:nvSpPr>
          <p:cNvPr id="20" name="Holder 7"/>
          <p:cNvSpPr>
            <a:spLocks noGrp="1"/>
          </p:cNvSpPr>
          <p:nvPr>
            <p:ph type="sldNum" sz="quarter" idx="4"/>
          </p:nvPr>
        </p:nvSpPr>
        <p:spPr>
          <a:xfrm>
            <a:off x="13776960" y="7402582"/>
            <a:ext cx="560832" cy="344285"/>
          </a:xfrm>
          <a:prstGeom prst="rect">
            <a:avLst/>
          </a:prstGeom>
        </p:spPr>
        <p:txBody>
          <a:bodyPr lIns="0" tIns="0" rIns="0" bIns="0"/>
          <a:lstStyle>
            <a:lvl1pPr algn="ctr">
              <a:defRPr sz="2077">
                <a:solidFill>
                  <a:srgbClr val="103676"/>
                </a:solidFill>
              </a:defRPr>
            </a:lvl1pPr>
          </a:lstStyle>
          <a:p>
            <a:fld id="{B6F15528-21DE-4FAA-801E-634DDDAF4B2B}" type="slidenum">
              <a:rPr lang="it-IT" smtClean="0"/>
              <a:pPr/>
              <a:t>‹N›</a:t>
            </a:fld>
            <a:endParaRPr lang="it-IT" dirty="0"/>
          </a:p>
        </p:txBody>
      </p:sp>
      <p:sp>
        <p:nvSpPr>
          <p:cNvPr id="16" name="CasellaDiTesto 15">
            <a:extLst>
              <a:ext uri="{FF2B5EF4-FFF2-40B4-BE49-F238E27FC236}">
                <a16:creationId xmlns:a16="http://schemas.microsoft.com/office/drawing/2014/main" id="{F88611DE-487A-2639-DF2E-7FE619BDCA18}"/>
              </a:ext>
            </a:extLst>
          </p:cNvPr>
          <p:cNvSpPr txBox="1"/>
          <p:nvPr userDrawn="1"/>
        </p:nvSpPr>
        <p:spPr>
          <a:xfrm>
            <a:off x="950367" y="7536340"/>
            <a:ext cx="7313314" cy="313932"/>
          </a:xfrm>
          <a:prstGeom prst="rect">
            <a:avLst/>
          </a:prstGeom>
          <a:noFill/>
        </p:spPr>
        <p:txBody>
          <a:bodyPr wrap="square">
            <a:spAutoFit/>
          </a:bodyPr>
          <a:lstStyle/>
          <a:p>
            <a:r>
              <a:rPr lang="it-IT" sz="1440" b="1" dirty="0">
                <a:solidFill>
                  <a:schemeClr val="accent1">
                    <a:lumMod val="75000"/>
                  </a:schemeClr>
                </a:solidFill>
              </a:rPr>
              <a:t>Avv. Francesca Ottavi – Direzione Legislazione Opere Pubbliche</a:t>
            </a:r>
          </a:p>
        </p:txBody>
      </p:sp>
    </p:spTree>
    <p:extLst>
      <p:ext uri="{BB962C8B-B14F-4D97-AF65-F5344CB8AC3E}">
        <p14:creationId xmlns:p14="http://schemas.microsoft.com/office/powerpoint/2010/main" val="1794417987"/>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Lst>
  <p:hf hdr="0" ftr="0" dt="0"/>
  <p:txStyles>
    <p:titleStyle>
      <a:lvl1pPr>
        <a:defRPr>
          <a:latin typeface="+mj-lt"/>
          <a:ea typeface="+mj-ea"/>
          <a:cs typeface="+mj-cs"/>
        </a:defRPr>
      </a:lvl1pPr>
    </p:titleStyle>
    <p:bodyStyle>
      <a:lvl1pPr marL="0">
        <a:defRPr>
          <a:latin typeface="+mn-lt"/>
          <a:ea typeface="+mn-ea"/>
          <a:cs typeface="+mn-cs"/>
        </a:defRPr>
      </a:lvl1pPr>
      <a:lvl2pPr marL="730624">
        <a:defRPr>
          <a:latin typeface="+mn-lt"/>
          <a:ea typeface="+mn-ea"/>
          <a:cs typeface="+mn-cs"/>
        </a:defRPr>
      </a:lvl2pPr>
      <a:lvl3pPr marL="1461247">
        <a:defRPr>
          <a:latin typeface="+mn-lt"/>
          <a:ea typeface="+mn-ea"/>
          <a:cs typeface="+mn-cs"/>
        </a:defRPr>
      </a:lvl3pPr>
      <a:lvl4pPr marL="2191872">
        <a:defRPr>
          <a:latin typeface="+mn-lt"/>
          <a:ea typeface="+mn-ea"/>
          <a:cs typeface="+mn-cs"/>
        </a:defRPr>
      </a:lvl4pPr>
      <a:lvl5pPr marL="2922496">
        <a:defRPr>
          <a:latin typeface="+mn-lt"/>
          <a:ea typeface="+mn-ea"/>
          <a:cs typeface="+mn-cs"/>
        </a:defRPr>
      </a:lvl5pPr>
      <a:lvl6pPr marL="3653119">
        <a:defRPr>
          <a:latin typeface="+mn-lt"/>
          <a:ea typeface="+mn-ea"/>
          <a:cs typeface="+mn-cs"/>
        </a:defRPr>
      </a:lvl6pPr>
      <a:lvl7pPr marL="4383743">
        <a:defRPr>
          <a:latin typeface="+mn-lt"/>
          <a:ea typeface="+mn-ea"/>
          <a:cs typeface="+mn-cs"/>
        </a:defRPr>
      </a:lvl7pPr>
      <a:lvl8pPr marL="5114368">
        <a:defRPr>
          <a:latin typeface="+mn-lt"/>
          <a:ea typeface="+mn-ea"/>
          <a:cs typeface="+mn-cs"/>
        </a:defRPr>
      </a:lvl8pPr>
      <a:lvl9pPr marL="5844991">
        <a:defRPr>
          <a:latin typeface="+mn-lt"/>
          <a:ea typeface="+mn-ea"/>
          <a:cs typeface="+mn-cs"/>
        </a:defRPr>
      </a:lvl9pPr>
    </p:bodyStyle>
    <p:otherStyle>
      <a:lvl1pPr marL="0">
        <a:defRPr>
          <a:latin typeface="+mn-lt"/>
          <a:ea typeface="+mn-ea"/>
          <a:cs typeface="+mn-cs"/>
        </a:defRPr>
      </a:lvl1pPr>
      <a:lvl2pPr marL="730624">
        <a:defRPr>
          <a:latin typeface="+mn-lt"/>
          <a:ea typeface="+mn-ea"/>
          <a:cs typeface="+mn-cs"/>
        </a:defRPr>
      </a:lvl2pPr>
      <a:lvl3pPr marL="1461247">
        <a:defRPr>
          <a:latin typeface="+mn-lt"/>
          <a:ea typeface="+mn-ea"/>
          <a:cs typeface="+mn-cs"/>
        </a:defRPr>
      </a:lvl3pPr>
      <a:lvl4pPr marL="2191872">
        <a:defRPr>
          <a:latin typeface="+mn-lt"/>
          <a:ea typeface="+mn-ea"/>
          <a:cs typeface="+mn-cs"/>
        </a:defRPr>
      </a:lvl4pPr>
      <a:lvl5pPr marL="2922496">
        <a:defRPr>
          <a:latin typeface="+mn-lt"/>
          <a:ea typeface="+mn-ea"/>
          <a:cs typeface="+mn-cs"/>
        </a:defRPr>
      </a:lvl5pPr>
      <a:lvl6pPr marL="3653119">
        <a:defRPr>
          <a:latin typeface="+mn-lt"/>
          <a:ea typeface="+mn-ea"/>
          <a:cs typeface="+mn-cs"/>
        </a:defRPr>
      </a:lvl6pPr>
      <a:lvl7pPr marL="4383743">
        <a:defRPr>
          <a:latin typeface="+mn-lt"/>
          <a:ea typeface="+mn-ea"/>
          <a:cs typeface="+mn-cs"/>
        </a:defRPr>
      </a:lvl7pPr>
      <a:lvl8pPr marL="5114368">
        <a:defRPr>
          <a:latin typeface="+mn-lt"/>
          <a:ea typeface="+mn-ea"/>
          <a:cs typeface="+mn-cs"/>
        </a:defRPr>
      </a:lvl8pPr>
      <a:lvl9pPr marL="5844991">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 name="object 6">
            <a:extLst>
              <a:ext uri="{FF2B5EF4-FFF2-40B4-BE49-F238E27FC236}">
                <a16:creationId xmlns:a16="http://schemas.microsoft.com/office/drawing/2014/main" id="{900CE758-7765-FF76-AB54-0E9AB46CA791}"/>
              </a:ext>
            </a:extLst>
          </p:cNvPr>
          <p:cNvGrpSpPr/>
          <p:nvPr userDrawn="1"/>
        </p:nvGrpSpPr>
        <p:grpSpPr>
          <a:xfrm>
            <a:off x="12052807" y="7476446"/>
            <a:ext cx="1875367" cy="477777"/>
            <a:chOff x="6954399" y="4620514"/>
            <a:chExt cx="1406525" cy="358775"/>
          </a:xfrm>
        </p:grpSpPr>
        <p:pic>
          <p:nvPicPr>
            <p:cNvPr id="11" name="object 7">
              <a:extLst>
                <a:ext uri="{FF2B5EF4-FFF2-40B4-BE49-F238E27FC236}">
                  <a16:creationId xmlns:a16="http://schemas.microsoft.com/office/drawing/2014/main" id="{0B9A99C5-E9D5-AA4D-5AA2-1BB423D04DDE}"/>
                </a:ext>
              </a:extLst>
            </p:cNvPr>
            <p:cNvPicPr/>
            <p:nvPr/>
          </p:nvPicPr>
          <p:blipFill>
            <a:blip r:embed="rId20" cstate="print"/>
            <a:stretch>
              <a:fillRect/>
            </a:stretch>
          </p:blipFill>
          <p:spPr>
            <a:xfrm>
              <a:off x="7471239" y="4666038"/>
              <a:ext cx="889608" cy="132600"/>
            </a:xfrm>
            <a:prstGeom prst="rect">
              <a:avLst/>
            </a:prstGeom>
          </p:spPr>
        </p:pic>
        <p:pic>
          <p:nvPicPr>
            <p:cNvPr id="12" name="object 8">
              <a:extLst>
                <a:ext uri="{FF2B5EF4-FFF2-40B4-BE49-F238E27FC236}">
                  <a16:creationId xmlns:a16="http://schemas.microsoft.com/office/drawing/2014/main" id="{4A0071BE-A677-D9FD-6003-851F7836B75B}"/>
                </a:ext>
              </a:extLst>
            </p:cNvPr>
            <p:cNvPicPr/>
            <p:nvPr/>
          </p:nvPicPr>
          <p:blipFill>
            <a:blip r:embed="rId21" cstate="print"/>
            <a:stretch>
              <a:fillRect/>
            </a:stretch>
          </p:blipFill>
          <p:spPr>
            <a:xfrm>
              <a:off x="6954399" y="4665009"/>
              <a:ext cx="211510" cy="134493"/>
            </a:xfrm>
            <a:prstGeom prst="rect">
              <a:avLst/>
            </a:prstGeom>
          </p:spPr>
        </p:pic>
        <p:pic>
          <p:nvPicPr>
            <p:cNvPr id="13" name="object 9">
              <a:extLst>
                <a:ext uri="{FF2B5EF4-FFF2-40B4-BE49-F238E27FC236}">
                  <a16:creationId xmlns:a16="http://schemas.microsoft.com/office/drawing/2014/main" id="{8465653C-69AF-044A-300B-DDFCEB03F138}"/>
                </a:ext>
              </a:extLst>
            </p:cNvPr>
            <p:cNvPicPr/>
            <p:nvPr/>
          </p:nvPicPr>
          <p:blipFill>
            <a:blip r:embed="rId22" cstate="print"/>
            <a:stretch>
              <a:fillRect/>
            </a:stretch>
          </p:blipFill>
          <p:spPr>
            <a:xfrm>
              <a:off x="7187106" y="4663878"/>
              <a:ext cx="186319" cy="136715"/>
            </a:xfrm>
            <a:prstGeom prst="rect">
              <a:avLst/>
            </a:prstGeom>
          </p:spPr>
        </p:pic>
        <p:sp>
          <p:nvSpPr>
            <p:cNvPr id="14" name="object 10">
              <a:extLst>
                <a:ext uri="{FF2B5EF4-FFF2-40B4-BE49-F238E27FC236}">
                  <a16:creationId xmlns:a16="http://schemas.microsoft.com/office/drawing/2014/main" id="{4B380CA5-A0C8-88CF-ECD0-361413D84D6A}"/>
                </a:ext>
              </a:extLst>
            </p:cNvPr>
            <p:cNvSpPr/>
            <p:nvPr/>
          </p:nvSpPr>
          <p:spPr>
            <a:xfrm>
              <a:off x="7417752" y="4620514"/>
              <a:ext cx="11430" cy="358775"/>
            </a:xfrm>
            <a:custGeom>
              <a:avLst/>
              <a:gdLst/>
              <a:ahLst/>
              <a:cxnLst/>
              <a:rect l="l" t="t" r="r" b="b"/>
              <a:pathLst>
                <a:path w="11429" h="358775">
                  <a:moveTo>
                    <a:pt x="11188" y="0"/>
                  </a:moveTo>
                  <a:lnTo>
                    <a:pt x="0" y="0"/>
                  </a:lnTo>
                  <a:lnTo>
                    <a:pt x="0" y="358305"/>
                  </a:lnTo>
                  <a:lnTo>
                    <a:pt x="11188" y="358305"/>
                  </a:lnTo>
                  <a:lnTo>
                    <a:pt x="11188" y="0"/>
                  </a:lnTo>
                  <a:close/>
                </a:path>
              </a:pathLst>
            </a:custGeom>
            <a:solidFill>
              <a:srgbClr val="002E6E"/>
            </a:solidFill>
          </p:spPr>
          <p:txBody>
            <a:bodyPr wrap="square" lIns="0" tIns="0" rIns="0" bIns="0" rtlCol="0"/>
            <a:lstStyle/>
            <a:p>
              <a:endParaRPr sz="2397"/>
            </a:p>
          </p:txBody>
        </p:sp>
      </p:grpSp>
    </p:spTree>
    <p:extLst>
      <p:ext uri="{BB962C8B-B14F-4D97-AF65-F5344CB8AC3E}">
        <p14:creationId xmlns:p14="http://schemas.microsoft.com/office/powerpoint/2010/main" val="147830223"/>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 id="2147483706" r:id="rId17"/>
    <p:sldLayoutId id="2147483707" r:id="rId18"/>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9554388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7.xml"/><Relationship Id="rId1" Type="http://schemas.openxmlformats.org/officeDocument/2006/relationships/slideLayout" Target="../slideLayouts/slideLayout30.xml"/><Relationship Id="rId6" Type="http://schemas.openxmlformats.org/officeDocument/2006/relationships/image" Target="../media/image18.png"/><Relationship Id="rId5" Type="http://schemas.openxmlformats.org/officeDocument/2006/relationships/image" Target="../media/image21.png"/><Relationship Id="rId4" Type="http://schemas.openxmlformats.org/officeDocument/2006/relationships/image" Target="../media/image20.png"/></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8.xml"/><Relationship Id="rId1" Type="http://schemas.openxmlformats.org/officeDocument/2006/relationships/slideLayout" Target="../slideLayouts/slideLayout3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5.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6.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17.xml"/><Relationship Id="rId5" Type="http://schemas.openxmlformats.org/officeDocument/2006/relationships/image" Target="../media/image13.png"/><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19.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11"/>
          <p:cNvSpPr/>
          <p:nvPr/>
        </p:nvSpPr>
        <p:spPr>
          <a:xfrm>
            <a:off x="3759461" y="1475178"/>
            <a:ext cx="8653518" cy="2927054"/>
          </a:xfrm>
          <a:custGeom>
            <a:avLst/>
            <a:gdLst/>
            <a:ahLst/>
            <a:cxnLst/>
            <a:rect l="l" t="t" r="r" b="b"/>
            <a:pathLst>
              <a:path w="1976120" h="513714">
                <a:moveTo>
                  <a:pt x="393" y="0"/>
                </a:moveTo>
                <a:lnTo>
                  <a:pt x="0" y="513588"/>
                </a:lnTo>
                <a:lnTo>
                  <a:pt x="1860626" y="513588"/>
                </a:lnTo>
                <a:lnTo>
                  <a:pt x="1975586" y="166344"/>
                </a:lnTo>
                <a:lnTo>
                  <a:pt x="393" y="0"/>
                </a:lnTo>
                <a:close/>
              </a:path>
            </a:pathLst>
          </a:custGeom>
          <a:solidFill>
            <a:srgbClr val="183062">
              <a:alpha val="89999"/>
            </a:srgbClr>
          </a:solidFill>
        </p:spPr>
        <p:txBody>
          <a:bodyPr wrap="square" lIns="0" tIns="0" rIns="0" bIns="0" rtlCol="0"/>
          <a:lstStyle/>
          <a:p>
            <a:pPr defTabSz="730624">
              <a:defRPr/>
            </a:pPr>
            <a:endParaRPr lang="it-IT" sz="2876" noProof="0" dirty="0">
              <a:solidFill>
                <a:srgbClr val="103676"/>
              </a:solidFill>
              <a:latin typeface="Calibri"/>
            </a:endParaRPr>
          </a:p>
        </p:txBody>
      </p:sp>
      <p:sp>
        <p:nvSpPr>
          <p:cNvPr id="12" name="object 12"/>
          <p:cNvSpPr txBox="1"/>
          <p:nvPr/>
        </p:nvSpPr>
        <p:spPr>
          <a:xfrm>
            <a:off x="3950900" y="2467499"/>
            <a:ext cx="7811684" cy="2739763"/>
          </a:xfrm>
          <a:prstGeom prst="rect">
            <a:avLst/>
          </a:prstGeom>
        </p:spPr>
        <p:txBody>
          <a:bodyPr vert="horz" wrap="square" lIns="0" tIns="20294" rIns="0" bIns="0" rtlCol="0">
            <a:spAutoFit/>
          </a:bodyPr>
          <a:lstStyle/>
          <a:p>
            <a:pPr marL="20296" algn="ctr" defTabSz="730624">
              <a:spcBef>
                <a:spcPts val="160"/>
              </a:spcBef>
              <a:defRPr/>
            </a:pPr>
            <a:r>
              <a:rPr lang="it-IT" sz="2880" b="1" spc="-16" noProof="0" dirty="0">
                <a:solidFill>
                  <a:srgbClr val="FFFFFF"/>
                </a:solidFill>
                <a:latin typeface="Calibri"/>
                <a:cs typeface="Calibri"/>
              </a:rPr>
              <a:t>Le novità del Decreto Correttivo al Codice </a:t>
            </a:r>
          </a:p>
          <a:p>
            <a:pPr marL="20296" algn="ctr" defTabSz="730624">
              <a:spcBef>
                <a:spcPts val="160"/>
              </a:spcBef>
              <a:defRPr/>
            </a:pPr>
            <a:r>
              <a:rPr lang="it-IT" sz="2880" b="1" spc="-16" noProof="0" dirty="0">
                <a:solidFill>
                  <a:srgbClr val="FFFFFF"/>
                </a:solidFill>
                <a:latin typeface="Calibri"/>
                <a:cs typeface="Calibri"/>
              </a:rPr>
              <a:t>dei Contratti Pubblici</a:t>
            </a:r>
          </a:p>
          <a:p>
            <a:pPr marL="20296" algn="ctr" defTabSz="730624">
              <a:spcBef>
                <a:spcPts val="160"/>
              </a:spcBef>
              <a:defRPr/>
            </a:pPr>
            <a:endParaRPr lang="it-IT" sz="2880" b="1" spc="-16" noProof="0" dirty="0">
              <a:solidFill>
                <a:srgbClr val="FFFFFF"/>
              </a:solidFill>
              <a:latin typeface="Calibri"/>
              <a:cs typeface="Calibri"/>
            </a:endParaRPr>
          </a:p>
          <a:p>
            <a:pPr marL="20296" algn="ctr" defTabSz="730624">
              <a:spcBef>
                <a:spcPts val="160"/>
              </a:spcBef>
              <a:defRPr/>
            </a:pPr>
            <a:r>
              <a:rPr lang="it-IT" sz="2880" b="1" spc="-16" noProof="0" dirty="0">
                <a:solidFill>
                  <a:srgbClr val="FFFFFF"/>
                </a:solidFill>
                <a:latin typeface="Calibri"/>
                <a:cs typeface="Calibri"/>
              </a:rPr>
              <a:t> L’Aquila, 13 maggio 2025</a:t>
            </a:r>
          </a:p>
          <a:p>
            <a:pPr marL="20296" algn="ctr" defTabSz="730624">
              <a:spcBef>
                <a:spcPts val="160"/>
              </a:spcBef>
              <a:defRPr/>
            </a:pPr>
            <a:endParaRPr lang="it-IT" sz="2557" b="1" spc="-16" noProof="0" dirty="0">
              <a:solidFill>
                <a:srgbClr val="FFFFFF"/>
              </a:solidFill>
              <a:latin typeface="Calibri"/>
              <a:cs typeface="Calibri"/>
            </a:endParaRPr>
          </a:p>
          <a:p>
            <a:pPr marL="20296" algn="ctr" defTabSz="730624">
              <a:spcBef>
                <a:spcPts val="160"/>
              </a:spcBef>
              <a:defRPr/>
            </a:pPr>
            <a:r>
              <a:rPr lang="it-IT" sz="2760" b="1" spc="-16" noProof="0" dirty="0">
                <a:solidFill>
                  <a:srgbClr val="1F497D"/>
                </a:solidFill>
                <a:latin typeface="Calibri"/>
                <a:cs typeface="Calibri"/>
              </a:rPr>
              <a:t>Avv. Francesca Ottavi     </a:t>
            </a:r>
          </a:p>
        </p:txBody>
      </p:sp>
      <p:sp>
        <p:nvSpPr>
          <p:cNvPr id="13" name="object 4"/>
          <p:cNvSpPr/>
          <p:nvPr/>
        </p:nvSpPr>
        <p:spPr>
          <a:xfrm>
            <a:off x="5378898" y="3992630"/>
            <a:ext cx="9261434" cy="3337810"/>
          </a:xfrm>
          <a:custGeom>
            <a:avLst/>
            <a:gdLst>
              <a:gd name="connsiteX0" fmla="*/ 3358644 w 3359014"/>
              <a:gd name="connsiteY0" fmla="*/ 9548 h 4679149"/>
              <a:gd name="connsiteX1" fmla="*/ 192491 w 3359014"/>
              <a:gd name="connsiteY1" fmla="*/ 0 h 4679149"/>
              <a:gd name="connsiteX2" fmla="*/ 602304 w 3359014"/>
              <a:gd name="connsiteY2" fmla="*/ 1356375 h 4679149"/>
              <a:gd name="connsiteX3" fmla="*/ 0 w 3359014"/>
              <a:gd name="connsiteY3" fmla="*/ 1356375 h 4679149"/>
              <a:gd name="connsiteX4" fmla="*/ 0 w 3359014"/>
              <a:gd name="connsiteY4" fmla="*/ 2956206 h 4679149"/>
              <a:gd name="connsiteX5" fmla="*/ 1057726 w 3359014"/>
              <a:gd name="connsiteY5" fmla="*/ 2956206 h 4679149"/>
              <a:gd name="connsiteX6" fmla="*/ 1574539 w 3359014"/>
              <a:gd name="connsiteY6" fmla="*/ 4679149 h 4679149"/>
              <a:gd name="connsiteX7" fmla="*/ 3359014 w 3359014"/>
              <a:gd name="connsiteY7" fmla="*/ 4679149 h 4679149"/>
              <a:gd name="connsiteX8" fmla="*/ 3358644 w 3359014"/>
              <a:gd name="connsiteY8" fmla="*/ 9548 h 4679149"/>
              <a:gd name="connsiteX0" fmla="*/ 9251128 w 9251498"/>
              <a:gd name="connsiteY0" fmla="*/ 9548 h 4679149"/>
              <a:gd name="connsiteX1" fmla="*/ 6084975 w 9251498"/>
              <a:gd name="connsiteY1" fmla="*/ 0 h 4679149"/>
              <a:gd name="connsiteX2" fmla="*/ 6494788 w 9251498"/>
              <a:gd name="connsiteY2" fmla="*/ 1356375 h 4679149"/>
              <a:gd name="connsiteX3" fmla="*/ 5892484 w 9251498"/>
              <a:gd name="connsiteY3" fmla="*/ 1356375 h 4679149"/>
              <a:gd name="connsiteX4" fmla="*/ 5892484 w 9251498"/>
              <a:gd name="connsiteY4" fmla="*/ 2956206 h 4679149"/>
              <a:gd name="connsiteX5" fmla="*/ 6950210 w 9251498"/>
              <a:gd name="connsiteY5" fmla="*/ 2956206 h 4679149"/>
              <a:gd name="connsiteX6" fmla="*/ 0 w 9251498"/>
              <a:gd name="connsiteY6" fmla="*/ 4679149 h 4679149"/>
              <a:gd name="connsiteX7" fmla="*/ 9251498 w 9251498"/>
              <a:gd name="connsiteY7" fmla="*/ 4679149 h 4679149"/>
              <a:gd name="connsiteX8" fmla="*/ 9251128 w 9251498"/>
              <a:gd name="connsiteY8" fmla="*/ 9548 h 4679149"/>
              <a:gd name="connsiteX0" fmla="*/ 9251128 w 9251498"/>
              <a:gd name="connsiteY0" fmla="*/ 9548 h 4679149"/>
              <a:gd name="connsiteX1" fmla="*/ 6084975 w 9251498"/>
              <a:gd name="connsiteY1" fmla="*/ 0 h 4679149"/>
              <a:gd name="connsiteX2" fmla="*/ 6494788 w 9251498"/>
              <a:gd name="connsiteY2" fmla="*/ 1356375 h 4679149"/>
              <a:gd name="connsiteX3" fmla="*/ 5892484 w 9251498"/>
              <a:gd name="connsiteY3" fmla="*/ 1356375 h 4679149"/>
              <a:gd name="connsiteX4" fmla="*/ 5892484 w 9251498"/>
              <a:gd name="connsiteY4" fmla="*/ 2956206 h 4679149"/>
              <a:gd name="connsiteX5" fmla="*/ 0 w 9251498"/>
              <a:gd name="connsiteY5" fmla="*/ 4679149 h 4679149"/>
              <a:gd name="connsiteX6" fmla="*/ 9251498 w 9251498"/>
              <a:gd name="connsiteY6" fmla="*/ 4679149 h 4679149"/>
              <a:gd name="connsiteX7" fmla="*/ 9251128 w 9251498"/>
              <a:gd name="connsiteY7" fmla="*/ 9548 h 4679149"/>
              <a:gd name="connsiteX0" fmla="*/ 9251128 w 9251498"/>
              <a:gd name="connsiteY0" fmla="*/ 9548 h 4679149"/>
              <a:gd name="connsiteX1" fmla="*/ 6084975 w 9251498"/>
              <a:gd name="connsiteY1" fmla="*/ 0 h 4679149"/>
              <a:gd name="connsiteX2" fmla="*/ 6494788 w 9251498"/>
              <a:gd name="connsiteY2" fmla="*/ 1356375 h 4679149"/>
              <a:gd name="connsiteX3" fmla="*/ 5892484 w 9251498"/>
              <a:gd name="connsiteY3" fmla="*/ 2956206 h 4679149"/>
              <a:gd name="connsiteX4" fmla="*/ 0 w 9251498"/>
              <a:gd name="connsiteY4" fmla="*/ 4679149 h 4679149"/>
              <a:gd name="connsiteX5" fmla="*/ 9251498 w 9251498"/>
              <a:gd name="connsiteY5" fmla="*/ 4679149 h 4679149"/>
              <a:gd name="connsiteX6" fmla="*/ 9251128 w 9251498"/>
              <a:gd name="connsiteY6" fmla="*/ 9548 h 4679149"/>
              <a:gd name="connsiteX0" fmla="*/ 9251128 w 9251498"/>
              <a:gd name="connsiteY0" fmla="*/ 9548 h 4679149"/>
              <a:gd name="connsiteX1" fmla="*/ 6084975 w 9251498"/>
              <a:gd name="connsiteY1" fmla="*/ 0 h 4679149"/>
              <a:gd name="connsiteX2" fmla="*/ 5892484 w 9251498"/>
              <a:gd name="connsiteY2" fmla="*/ 2956206 h 4679149"/>
              <a:gd name="connsiteX3" fmla="*/ 0 w 9251498"/>
              <a:gd name="connsiteY3" fmla="*/ 4679149 h 4679149"/>
              <a:gd name="connsiteX4" fmla="*/ 9251498 w 9251498"/>
              <a:gd name="connsiteY4" fmla="*/ 4679149 h 4679149"/>
              <a:gd name="connsiteX5" fmla="*/ 9251128 w 9251498"/>
              <a:gd name="connsiteY5" fmla="*/ 9548 h 4679149"/>
              <a:gd name="connsiteX0" fmla="*/ 9251128 w 9251498"/>
              <a:gd name="connsiteY0" fmla="*/ 0 h 4669601"/>
              <a:gd name="connsiteX1" fmla="*/ 5892484 w 9251498"/>
              <a:gd name="connsiteY1" fmla="*/ 2946658 h 4669601"/>
              <a:gd name="connsiteX2" fmla="*/ 0 w 9251498"/>
              <a:gd name="connsiteY2" fmla="*/ 4669601 h 4669601"/>
              <a:gd name="connsiteX3" fmla="*/ 9251498 w 9251498"/>
              <a:gd name="connsiteY3" fmla="*/ 4669601 h 4669601"/>
              <a:gd name="connsiteX4" fmla="*/ 9251128 w 9251498"/>
              <a:gd name="connsiteY4" fmla="*/ 0 h 4669601"/>
              <a:gd name="connsiteX0" fmla="*/ 9232031 w 9251498"/>
              <a:gd name="connsiteY0" fmla="*/ 0 h 2740943"/>
              <a:gd name="connsiteX1" fmla="*/ 5892484 w 9251498"/>
              <a:gd name="connsiteY1" fmla="*/ 1018000 h 2740943"/>
              <a:gd name="connsiteX2" fmla="*/ 0 w 9251498"/>
              <a:gd name="connsiteY2" fmla="*/ 2740943 h 2740943"/>
              <a:gd name="connsiteX3" fmla="*/ 9251498 w 9251498"/>
              <a:gd name="connsiteY3" fmla="*/ 2740943 h 2740943"/>
              <a:gd name="connsiteX4" fmla="*/ 9232031 w 9251498"/>
              <a:gd name="connsiteY4" fmla="*/ 0 h 2740943"/>
              <a:gd name="connsiteX0" fmla="*/ 9232031 w 9251498"/>
              <a:gd name="connsiteY0" fmla="*/ 0 h 2740943"/>
              <a:gd name="connsiteX1" fmla="*/ 0 w 9251498"/>
              <a:gd name="connsiteY1" fmla="*/ 2740943 h 2740943"/>
              <a:gd name="connsiteX2" fmla="*/ 9251498 w 9251498"/>
              <a:gd name="connsiteY2" fmla="*/ 2740943 h 2740943"/>
              <a:gd name="connsiteX3" fmla="*/ 9232031 w 9251498"/>
              <a:gd name="connsiteY3" fmla="*/ 0 h 2740943"/>
            </a:gdLst>
            <a:ahLst/>
            <a:cxnLst>
              <a:cxn ang="0">
                <a:pos x="connsiteX0" y="connsiteY0"/>
              </a:cxn>
              <a:cxn ang="0">
                <a:pos x="connsiteX1" y="connsiteY1"/>
              </a:cxn>
              <a:cxn ang="0">
                <a:pos x="connsiteX2" y="connsiteY2"/>
              </a:cxn>
              <a:cxn ang="0">
                <a:pos x="connsiteX3" y="connsiteY3"/>
              </a:cxn>
            </a:cxnLst>
            <a:rect l="l" t="t" r="r" b="b"/>
            <a:pathLst>
              <a:path w="9251498" h="2740943">
                <a:moveTo>
                  <a:pt x="9232031" y="0"/>
                </a:moveTo>
                <a:lnTo>
                  <a:pt x="0" y="2740943"/>
                </a:lnTo>
                <a:lnTo>
                  <a:pt x="9251498" y="2740943"/>
                </a:lnTo>
                <a:cubicBezTo>
                  <a:pt x="9251375" y="1184409"/>
                  <a:pt x="9232154" y="1556534"/>
                  <a:pt x="9232031" y="0"/>
                </a:cubicBezTo>
                <a:close/>
              </a:path>
            </a:pathLst>
          </a:custGeom>
          <a:blipFill dpi="0" rotWithShape="1">
            <a:blip r:embed="rId3">
              <a:alphaModFix amt="80000"/>
            </a:blip>
            <a:srcRect/>
            <a:stretch>
              <a:fillRect/>
            </a:stretch>
          </a:blipFill>
        </p:spPr>
        <p:txBody>
          <a:bodyPr wrap="square" lIns="0" tIns="0" rIns="0" bIns="0" rtlCol="0"/>
          <a:lstStyle/>
          <a:p>
            <a:pPr defTabSz="730624">
              <a:defRPr/>
            </a:pPr>
            <a:endParaRPr lang="it-IT" sz="2876" noProof="0" dirty="0">
              <a:solidFill>
                <a:prstClr val="black"/>
              </a:solidFill>
              <a:latin typeface="Calibri"/>
            </a:endParaRPr>
          </a:p>
        </p:txBody>
      </p:sp>
      <p:sp>
        <p:nvSpPr>
          <p:cNvPr id="4" name="object 4"/>
          <p:cNvSpPr/>
          <p:nvPr/>
        </p:nvSpPr>
        <p:spPr>
          <a:xfrm>
            <a:off x="10883" y="33986"/>
            <a:ext cx="5368014" cy="7296454"/>
          </a:xfrm>
          <a:custGeom>
            <a:avLst/>
            <a:gdLst/>
            <a:ahLst/>
            <a:cxnLst/>
            <a:rect l="l" t="t" r="r" b="b"/>
            <a:pathLst>
              <a:path w="3359150" h="4679315">
                <a:moveTo>
                  <a:pt x="1821316" y="0"/>
                </a:moveTo>
                <a:lnTo>
                  <a:pt x="192491" y="0"/>
                </a:lnTo>
                <a:lnTo>
                  <a:pt x="602304" y="1356375"/>
                </a:lnTo>
                <a:lnTo>
                  <a:pt x="0" y="1356375"/>
                </a:lnTo>
                <a:lnTo>
                  <a:pt x="0" y="2956206"/>
                </a:lnTo>
                <a:lnTo>
                  <a:pt x="1057726" y="2956206"/>
                </a:lnTo>
                <a:lnTo>
                  <a:pt x="1574539" y="4679149"/>
                </a:lnTo>
                <a:lnTo>
                  <a:pt x="3359014" y="4679149"/>
                </a:lnTo>
                <a:lnTo>
                  <a:pt x="1821316" y="0"/>
                </a:lnTo>
                <a:close/>
              </a:path>
            </a:pathLst>
          </a:custGeom>
          <a:solidFill>
            <a:srgbClr val="11498A">
              <a:alpha val="27000"/>
            </a:srgbClr>
          </a:solidFill>
        </p:spPr>
        <p:txBody>
          <a:bodyPr wrap="square" lIns="0" tIns="0" rIns="0" bIns="0" rtlCol="0"/>
          <a:lstStyle/>
          <a:p>
            <a:pPr defTabSz="730624">
              <a:defRPr/>
            </a:pPr>
            <a:endParaRPr lang="it-IT" sz="2876" noProof="0" dirty="0">
              <a:solidFill>
                <a:prstClr val="black"/>
              </a:solidFill>
              <a:latin typeface="Calibri"/>
            </a:endParaRPr>
          </a:p>
        </p:txBody>
      </p:sp>
      <p:sp>
        <p:nvSpPr>
          <p:cNvPr id="3" name="CasellaDiTesto 2">
            <a:extLst>
              <a:ext uri="{FF2B5EF4-FFF2-40B4-BE49-F238E27FC236}">
                <a16:creationId xmlns:a16="http://schemas.microsoft.com/office/drawing/2014/main" id="{75C90031-1C29-A0C9-FF69-9FDE3A9A04C9}"/>
              </a:ext>
            </a:extLst>
          </p:cNvPr>
          <p:cNvSpPr txBox="1"/>
          <p:nvPr/>
        </p:nvSpPr>
        <p:spPr>
          <a:xfrm>
            <a:off x="10334587" y="1475178"/>
            <a:ext cx="184731" cy="757130"/>
          </a:xfrm>
          <a:prstGeom prst="rect">
            <a:avLst/>
          </a:prstGeom>
          <a:noFill/>
        </p:spPr>
        <p:txBody>
          <a:bodyPr wrap="none" rtlCol="0">
            <a:spAutoFit/>
          </a:bodyPr>
          <a:lstStyle/>
          <a:p>
            <a:pPr defTabSz="1097280">
              <a:defRPr/>
            </a:pPr>
            <a:endParaRPr lang="it-IT" sz="2160" noProof="0" dirty="0">
              <a:solidFill>
                <a:prstClr val="black"/>
              </a:solidFill>
              <a:latin typeface="Calibri"/>
            </a:endParaRPr>
          </a:p>
          <a:p>
            <a:pPr defTabSz="1097280">
              <a:defRPr/>
            </a:pPr>
            <a:endParaRPr lang="it-IT" sz="2160" noProof="0" dirty="0">
              <a:solidFill>
                <a:prstClr val="black"/>
              </a:solidFill>
              <a:latin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740331" y="749141"/>
            <a:ext cx="13149739" cy="1322070"/>
          </a:xfrm>
          <a:prstGeom prst="rect">
            <a:avLst/>
          </a:prstGeom>
          <a:noFill/>
          <a:ln/>
        </p:spPr>
        <p:txBody>
          <a:bodyPr wrap="square" lIns="0" tIns="0" rIns="0" bIns="0" rtlCol="0" anchor="t"/>
          <a:lstStyle/>
          <a:p>
            <a:pPr marL="0" marR="0" lvl="0" indent="0" algn="l" defTabSz="914400" rtl="0" eaLnBrk="1" fontAlgn="auto" latinLnBrk="0" hangingPunct="1">
              <a:lnSpc>
                <a:spcPts val="5200"/>
              </a:lnSpc>
              <a:spcBef>
                <a:spcPts val="0"/>
              </a:spcBef>
              <a:spcAft>
                <a:spcPts val="0"/>
              </a:spcAft>
              <a:buClrTx/>
              <a:buSzTx/>
              <a:buFontTx/>
              <a:buNone/>
              <a:tabLst/>
              <a:defRPr/>
            </a:pPr>
            <a:r>
              <a:rPr kumimoji="0" lang="it-IT" sz="4150" b="1" i="0" u="none" strike="noStrike" kern="1200" cap="none" spc="0" normalizeH="0" baseline="0" noProof="0" dirty="0">
                <a:ln>
                  <a:noFill/>
                </a:ln>
                <a:solidFill>
                  <a:srgbClr val="376092"/>
                </a:solidFill>
                <a:effectLst/>
                <a:uLnTx/>
                <a:uFillTx/>
                <a:latin typeface="Calibri" panose="020F0502020204030204" pitchFamily="34" charset="0"/>
                <a:ea typeface="Inter Bold" pitchFamily="34" charset="-122"/>
                <a:cs typeface="Calibri" panose="020F0502020204030204" pitchFamily="34" charset="0"/>
              </a:rPr>
              <a:t>Applicazione della Revisione Prezzi negli Accordi-Quadro</a:t>
            </a:r>
            <a:endParaRPr kumimoji="0" lang="it-IT" sz="41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p:cNvSpPr/>
          <p:nvPr/>
        </p:nvSpPr>
        <p:spPr>
          <a:xfrm>
            <a:off x="1057632" y="2732127"/>
            <a:ext cx="12832437" cy="676989"/>
          </a:xfrm>
          <a:prstGeom prst="rect">
            <a:avLst/>
          </a:prstGeom>
          <a:noFill/>
          <a:ln/>
        </p:spPr>
        <p:txBody>
          <a:bodyPr wrap="square" lIns="0" tIns="0" rIns="0" bIns="0" rtlCol="0" anchor="t"/>
          <a:lstStyle/>
          <a:p>
            <a:pPr marL="0" marR="0" lvl="0" indent="0" algn="l" defTabSz="914400" rtl="0" eaLnBrk="1" fontAlgn="auto" latinLnBrk="0" hangingPunct="1">
              <a:lnSpc>
                <a:spcPts val="2650"/>
              </a:lnSpc>
              <a:spcBef>
                <a:spcPts val="0"/>
              </a:spcBef>
              <a:spcAft>
                <a:spcPts val="0"/>
              </a:spcAft>
              <a:buClrTx/>
              <a:buSzTx/>
              <a:buFontTx/>
              <a:buNone/>
              <a:tabLst/>
              <a:defRPr/>
            </a:pPr>
            <a:r>
              <a:rPr kumimoji="0" lang="it-IT" sz="16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Gli accordi-quadro richiedono che l'indice sintetico venga determinato </a:t>
            </a:r>
            <a:r>
              <a:rPr kumimoji="0" lang="it-IT" sz="16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al momento della stipula dei contratti attuativi,</a:t>
            </a:r>
            <a:r>
              <a:rPr kumimoji="0" lang="it-IT" sz="16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con l'importo complessivo e il valore di riferimento basati sul contratto specifico e non sull'accordo generale.</a:t>
            </a:r>
            <a:endParaRPr kumimoji="0" lang="it-IT" sz="16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hape 2"/>
          <p:cNvSpPr/>
          <p:nvPr/>
        </p:nvSpPr>
        <p:spPr>
          <a:xfrm>
            <a:off x="740331" y="2494240"/>
            <a:ext cx="22860" cy="1152763"/>
          </a:xfrm>
          <a:prstGeom prst="rect">
            <a:avLst/>
          </a:prstGeom>
          <a:solidFill>
            <a:srgbClr val="376092"/>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Shape 3"/>
          <p:cNvSpPr/>
          <p:nvPr/>
        </p:nvSpPr>
        <p:spPr>
          <a:xfrm>
            <a:off x="724787" y="3759698"/>
            <a:ext cx="4242316" cy="3468055"/>
          </a:xfrm>
          <a:prstGeom prst="roundRect">
            <a:avLst>
              <a:gd name="adj" fmla="val 2471"/>
            </a:avLst>
          </a:prstGeom>
          <a:solidFill>
            <a:srgbClr val="DAE4F1"/>
          </a:solidFill>
          <a:ln w="7620">
            <a:solidFill>
              <a:srgbClr val="C0CAD7"/>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 4"/>
          <p:cNvSpPr/>
          <p:nvPr/>
        </p:nvSpPr>
        <p:spPr>
          <a:xfrm>
            <a:off x="959406" y="3938705"/>
            <a:ext cx="3804166" cy="661035"/>
          </a:xfrm>
          <a:prstGeom prst="rect">
            <a:avLst/>
          </a:prstGeom>
          <a:noFill/>
          <a:ln/>
        </p:spPr>
        <p:txBody>
          <a:bodyPr wrap="square" lIns="0" tIns="0" rIns="0" bIns="0" rtlCol="0" anchor="t"/>
          <a:lstStyle/>
          <a:p>
            <a:pPr marL="0" marR="0" lvl="0" indent="0" algn="l" defTabSz="914400" rtl="0" eaLnBrk="1" fontAlgn="auto" latinLnBrk="0" hangingPunct="1">
              <a:lnSpc>
                <a:spcPts val="2600"/>
              </a:lnSpc>
              <a:spcBef>
                <a:spcPts val="0"/>
              </a:spcBef>
              <a:spcAft>
                <a:spcPts val="0"/>
              </a:spcAft>
              <a:buClrTx/>
              <a:buSzTx/>
              <a:buFontTx/>
              <a:buNone/>
              <a:tabLst/>
              <a:defRPr/>
            </a:pPr>
            <a:r>
              <a:rPr kumimoji="0" lang="it-IT" sz="20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Determinazione dell'Indice Sintetico</a:t>
            </a:r>
            <a:endParaRPr kumimoji="0" lang="it-IT" sz="2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 5"/>
          <p:cNvSpPr/>
          <p:nvPr/>
        </p:nvSpPr>
        <p:spPr>
          <a:xfrm>
            <a:off x="943862" y="4599740"/>
            <a:ext cx="3804166" cy="2331126"/>
          </a:xfrm>
          <a:prstGeom prst="rect">
            <a:avLst/>
          </a:prstGeom>
          <a:noFill/>
          <a:ln/>
        </p:spPr>
        <p:txBody>
          <a:bodyPr wrap="square" lIns="0" tIns="0" rIns="0" bIns="0" rtlCol="0" anchor="t"/>
          <a:lstStyle/>
          <a:p>
            <a:pPr marL="0" marR="0" lvl="0" indent="0" algn="l" defTabSz="914400" rtl="0" eaLnBrk="1" fontAlgn="auto" latinLnBrk="0" hangingPunct="1">
              <a:lnSpc>
                <a:spcPts val="2650"/>
              </a:lnSpc>
              <a:spcBef>
                <a:spcPts val="0"/>
              </a:spcBef>
              <a:spcAft>
                <a:spcPts val="0"/>
              </a:spcAft>
              <a:buClrTx/>
              <a:buSzTx/>
              <a:buFontTx/>
              <a:buNone/>
              <a:tabLst/>
              <a:defRPr/>
            </a:pPr>
            <a:r>
              <a:rPr kumimoji="0" lang="it-IT" sz="16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Nei casi di accordi-quadro, i documenti iniziali della procedura prevedono che l'indice sintetico venga determinato al momento della stipula di ogni contratto di lavori attuativo, tenendo conto delle lavorazioni previste, dei relativi importi e degli indici TOL associati.</a:t>
            </a:r>
            <a:endParaRPr kumimoji="0" lang="it-IT" sz="16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Shape 6"/>
          <p:cNvSpPr/>
          <p:nvPr/>
        </p:nvSpPr>
        <p:spPr>
          <a:xfrm>
            <a:off x="5186482" y="3779103"/>
            <a:ext cx="4242316" cy="3468055"/>
          </a:xfrm>
          <a:prstGeom prst="roundRect">
            <a:avLst>
              <a:gd name="adj" fmla="val 2471"/>
            </a:avLst>
          </a:prstGeom>
          <a:solidFill>
            <a:srgbClr val="DAE4F1"/>
          </a:solidFill>
          <a:ln w="7620">
            <a:solidFill>
              <a:srgbClr val="C0CAD7"/>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ext 7"/>
          <p:cNvSpPr/>
          <p:nvPr/>
        </p:nvSpPr>
        <p:spPr>
          <a:xfrm>
            <a:off x="5413177" y="4103965"/>
            <a:ext cx="2754035" cy="330517"/>
          </a:xfrm>
          <a:prstGeom prst="rect">
            <a:avLst/>
          </a:prstGeom>
          <a:noFill/>
          <a:ln/>
        </p:spPr>
        <p:txBody>
          <a:bodyPr wrap="none" lIns="0" tIns="0" rIns="0" bIns="0" rtlCol="0" anchor="t"/>
          <a:lstStyle/>
          <a:p>
            <a:pPr marL="0" marR="0" lvl="0" indent="0" algn="l" defTabSz="914400" rtl="0" eaLnBrk="1" fontAlgn="auto" latinLnBrk="0" hangingPunct="1">
              <a:lnSpc>
                <a:spcPts val="2600"/>
              </a:lnSpc>
              <a:spcBef>
                <a:spcPts val="0"/>
              </a:spcBef>
              <a:spcAft>
                <a:spcPts val="0"/>
              </a:spcAft>
              <a:buClrTx/>
              <a:buSzTx/>
              <a:buFontTx/>
              <a:buNone/>
              <a:tabLst/>
              <a:defRPr/>
            </a:pPr>
            <a:r>
              <a:rPr kumimoji="0" lang="it-IT" sz="20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Importo Complessivo</a:t>
            </a:r>
            <a:endParaRPr kumimoji="0" lang="it-IT" sz="2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 8"/>
          <p:cNvSpPr/>
          <p:nvPr/>
        </p:nvSpPr>
        <p:spPr>
          <a:xfrm>
            <a:off x="5413177" y="4561403"/>
            <a:ext cx="3804166" cy="1692473"/>
          </a:xfrm>
          <a:prstGeom prst="rect">
            <a:avLst/>
          </a:prstGeom>
          <a:noFill/>
          <a:ln/>
        </p:spPr>
        <p:txBody>
          <a:bodyPr wrap="square" lIns="0" tIns="0" rIns="0" bIns="0" rtlCol="0" anchor="t"/>
          <a:lstStyle/>
          <a:p>
            <a:pPr marL="0" marR="0" lvl="0" indent="0" algn="l" defTabSz="914400" rtl="0" eaLnBrk="1" fontAlgn="auto" latinLnBrk="0" hangingPunct="1">
              <a:lnSpc>
                <a:spcPts val="2650"/>
              </a:lnSpc>
              <a:spcBef>
                <a:spcPts val="0"/>
              </a:spcBef>
              <a:spcAft>
                <a:spcPts val="0"/>
              </a:spcAft>
              <a:buClrTx/>
              <a:buSzTx/>
              <a:buFontTx/>
              <a:buNone/>
              <a:tabLst/>
              <a:defRPr/>
            </a:pPr>
            <a:r>
              <a:rPr kumimoji="0" lang="it-IT" sz="16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L'importo complessivo di cui all'articolo 60, comma 1 è quello risultante dalla stipula del contratto attuativo, non dell'accordo quadro generale che ha natura "normativa".</a:t>
            </a:r>
            <a:endParaRPr kumimoji="0" lang="it-IT" sz="16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Shape 9"/>
          <p:cNvSpPr/>
          <p:nvPr/>
        </p:nvSpPr>
        <p:spPr>
          <a:xfrm>
            <a:off x="9736281" y="3779103"/>
            <a:ext cx="4146287" cy="3468055"/>
          </a:xfrm>
          <a:prstGeom prst="roundRect">
            <a:avLst>
              <a:gd name="adj" fmla="val 2471"/>
            </a:avLst>
          </a:prstGeom>
          <a:solidFill>
            <a:srgbClr val="DAE4F1"/>
          </a:solidFill>
          <a:ln w="7620">
            <a:solidFill>
              <a:srgbClr val="C0CAD7"/>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Text 10"/>
          <p:cNvSpPr/>
          <p:nvPr/>
        </p:nvSpPr>
        <p:spPr>
          <a:xfrm>
            <a:off x="9866948" y="4103965"/>
            <a:ext cx="2693194" cy="330517"/>
          </a:xfrm>
          <a:prstGeom prst="rect">
            <a:avLst/>
          </a:prstGeom>
          <a:noFill/>
          <a:ln/>
        </p:spPr>
        <p:txBody>
          <a:bodyPr wrap="none" lIns="0" tIns="0" rIns="0" bIns="0" rtlCol="0" anchor="t"/>
          <a:lstStyle/>
          <a:p>
            <a:pPr marL="0" marR="0" lvl="0" indent="0" algn="l" defTabSz="914400" rtl="0" eaLnBrk="1" fontAlgn="auto" latinLnBrk="0" hangingPunct="1">
              <a:lnSpc>
                <a:spcPts val="2600"/>
              </a:lnSpc>
              <a:spcBef>
                <a:spcPts val="0"/>
              </a:spcBef>
              <a:spcAft>
                <a:spcPts val="0"/>
              </a:spcAft>
              <a:buClrTx/>
              <a:buSzTx/>
              <a:buFontTx/>
              <a:buNone/>
              <a:tabLst/>
              <a:defRPr/>
            </a:pPr>
            <a:r>
              <a:rPr kumimoji="0" lang="it-IT" sz="20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Valore di Riferimento</a:t>
            </a:r>
            <a:endParaRPr kumimoji="0" lang="it-IT" sz="2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 11"/>
          <p:cNvSpPr/>
          <p:nvPr/>
        </p:nvSpPr>
        <p:spPr>
          <a:xfrm>
            <a:off x="9866948" y="4561403"/>
            <a:ext cx="3804166" cy="2030968"/>
          </a:xfrm>
          <a:prstGeom prst="rect">
            <a:avLst/>
          </a:prstGeom>
          <a:noFill/>
          <a:ln/>
        </p:spPr>
        <p:txBody>
          <a:bodyPr wrap="square" lIns="0" tIns="0" rIns="0" bIns="0" rtlCol="0" anchor="t"/>
          <a:lstStyle/>
          <a:p>
            <a:pPr marL="0" marR="0" lvl="0" indent="0" algn="l" defTabSz="914400" rtl="0" eaLnBrk="1" fontAlgn="auto" latinLnBrk="0" hangingPunct="1">
              <a:lnSpc>
                <a:spcPts val="2650"/>
              </a:lnSpc>
              <a:spcBef>
                <a:spcPts val="0"/>
              </a:spcBef>
              <a:spcAft>
                <a:spcPts val="0"/>
              </a:spcAft>
              <a:buClrTx/>
              <a:buSzTx/>
              <a:buFontTx/>
              <a:buNone/>
              <a:tabLst/>
              <a:defRPr/>
            </a:pPr>
            <a:r>
              <a:rPr kumimoji="0" lang="it-IT" sz="16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Il valore di riferimento per il calcolo dell'indice sintetico è quello dell'indice sintetico relativo al mese di aggiudicazione della miglior offerta, fatto salvo quanto previsto per i casi di sospensione e proroga.</a:t>
            </a:r>
            <a:endParaRPr kumimoji="0" lang="it-IT" sz="16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608528" y="616506"/>
            <a:ext cx="5333167" cy="543282"/>
          </a:xfrm>
          <a:prstGeom prst="rect">
            <a:avLst/>
          </a:prstGeom>
          <a:noFill/>
          <a:ln/>
        </p:spPr>
        <p:txBody>
          <a:bodyPr wrap="none" lIns="0" tIns="0" rIns="0" bIns="0" rtlCol="0" anchor="t"/>
          <a:lstStyle/>
          <a:p>
            <a:pPr marL="0" marR="0" lvl="0" indent="0" algn="l" defTabSz="914400" rtl="0" eaLnBrk="1" fontAlgn="auto" latinLnBrk="0" hangingPunct="1">
              <a:lnSpc>
                <a:spcPts val="4250"/>
              </a:lnSpc>
              <a:spcBef>
                <a:spcPts val="0"/>
              </a:spcBef>
              <a:spcAft>
                <a:spcPts val="0"/>
              </a:spcAft>
              <a:buClrTx/>
              <a:buSzTx/>
              <a:buFontTx/>
              <a:buNone/>
              <a:tabLst/>
              <a:defRPr/>
            </a:pPr>
            <a:r>
              <a:rPr kumimoji="0" lang="it-IT" sz="3400" b="1" i="0" u="none" strike="noStrike" kern="1200" cap="none" spc="0" normalizeH="0" baseline="0" noProof="0" dirty="0">
                <a:ln>
                  <a:noFill/>
                </a:ln>
                <a:solidFill>
                  <a:srgbClr val="376092"/>
                </a:solidFill>
                <a:effectLst/>
                <a:uLnTx/>
                <a:uFillTx/>
                <a:latin typeface="Calibri" panose="020F0502020204030204" pitchFamily="34" charset="0"/>
                <a:ea typeface="Inter Bold" pitchFamily="34" charset="-122"/>
                <a:cs typeface="Calibri" panose="020F0502020204030204" pitchFamily="34" charset="0"/>
              </a:rPr>
              <a:t>Varianti in Corso d'Opera</a:t>
            </a:r>
            <a:endParaRPr kumimoji="0" lang="it-IT" sz="3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p:cNvSpPr/>
          <p:nvPr/>
        </p:nvSpPr>
        <p:spPr>
          <a:xfrm>
            <a:off x="869275" y="1703189"/>
            <a:ext cx="13152596" cy="556498"/>
          </a:xfrm>
          <a:prstGeom prst="rect">
            <a:avLst/>
          </a:prstGeom>
          <a:noFill/>
          <a:ln/>
        </p:spPr>
        <p:txBody>
          <a:bodyPr wrap="square" lIns="0" tIns="0" rIns="0" bIns="0" rtlCol="0" anchor="t"/>
          <a:lstStyle/>
          <a:p>
            <a:pPr marL="0" marR="0" lvl="0" indent="0" algn="l" defTabSz="914400" rtl="0" eaLnBrk="1" fontAlgn="auto" latinLnBrk="0" hangingPunct="1">
              <a:lnSpc>
                <a:spcPts val="2150"/>
              </a:lnSpc>
              <a:spcBef>
                <a:spcPts val="0"/>
              </a:spcBef>
              <a:spcAft>
                <a:spcPts val="0"/>
              </a:spcAft>
              <a:buClrTx/>
              <a:buSzTx/>
              <a:buFontTx/>
              <a:buNone/>
              <a:tabLst/>
              <a:defRPr/>
            </a:pPr>
            <a:r>
              <a:rPr kumimoji="0" lang="it-IT" sz="13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Le varianti in corso d'opera richiedono la ridefinizione dell'indice sintetico di revisione dei prezzi, con procedure diverse per varianti quantitative e qualitative, applicando il nuovo indice ai SAL successivi all'approvazione.</a:t>
            </a:r>
            <a:endParaRPr kumimoji="0" lang="it-IT" sz="13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hape 2"/>
          <p:cNvSpPr/>
          <p:nvPr/>
        </p:nvSpPr>
        <p:spPr>
          <a:xfrm>
            <a:off x="608528" y="1507569"/>
            <a:ext cx="22860" cy="947738"/>
          </a:xfrm>
          <a:prstGeom prst="rect">
            <a:avLst/>
          </a:prstGeom>
          <a:solidFill>
            <a:srgbClr val="376092"/>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Shape 3"/>
          <p:cNvSpPr/>
          <p:nvPr/>
        </p:nvSpPr>
        <p:spPr>
          <a:xfrm>
            <a:off x="608528" y="2650927"/>
            <a:ext cx="2235518" cy="1001911"/>
          </a:xfrm>
          <a:prstGeom prst="roundRect">
            <a:avLst>
              <a:gd name="adj" fmla="val 7290"/>
            </a:avLst>
          </a:prstGeom>
          <a:solidFill>
            <a:srgbClr val="DAE4F1"/>
          </a:solidFill>
          <a:ln w="7620">
            <a:solidFill>
              <a:srgbClr val="C0CAD7"/>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 4"/>
          <p:cNvSpPr/>
          <p:nvPr/>
        </p:nvSpPr>
        <p:spPr>
          <a:xfrm>
            <a:off x="789980" y="2977991"/>
            <a:ext cx="93702" cy="347782"/>
          </a:xfrm>
          <a:prstGeom prst="rect">
            <a:avLst/>
          </a:prstGeom>
          <a:noFill/>
          <a:ln/>
        </p:spPr>
        <p:txBody>
          <a:bodyPr wrap="none" lIns="0" tIns="0" rIns="0" bIns="0" rtlCol="0" anchor="t"/>
          <a:lstStyle/>
          <a:p>
            <a:pPr marL="0" marR="0" lvl="0" indent="0" algn="ctr" defTabSz="914400" rtl="0" eaLnBrk="1" fontAlgn="auto" latinLnBrk="0" hangingPunct="1">
              <a:lnSpc>
                <a:spcPts val="2700"/>
              </a:lnSpc>
              <a:spcBef>
                <a:spcPts val="0"/>
              </a:spcBef>
              <a:spcAft>
                <a:spcPts val="0"/>
              </a:spcAft>
              <a:buClrTx/>
              <a:buSzTx/>
              <a:buFontTx/>
              <a:buNone/>
              <a:tabLst/>
              <a:defRPr/>
            </a:pPr>
            <a:r>
              <a:rPr kumimoji="0" lang="it-IT" sz="170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1</a:t>
            </a:r>
            <a:endParaRPr kumimoji="0" lang="it-IT" sz="17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 5"/>
          <p:cNvSpPr/>
          <p:nvPr/>
        </p:nvSpPr>
        <p:spPr>
          <a:xfrm>
            <a:off x="3017877" y="2824758"/>
            <a:ext cx="3543776" cy="271701"/>
          </a:xfrm>
          <a:prstGeom prst="rect">
            <a:avLst/>
          </a:prstGeom>
          <a:noFill/>
          <a:ln/>
        </p:spPr>
        <p:txBody>
          <a:bodyPr wrap="none" lIns="0" tIns="0" rIns="0" bIns="0" rtlCol="0" anchor="t"/>
          <a:lstStyle/>
          <a:p>
            <a:pPr marL="0" marR="0" lvl="0" indent="0" algn="l" defTabSz="914400" rtl="0" eaLnBrk="1" fontAlgn="auto" latinLnBrk="0" hangingPunct="1">
              <a:lnSpc>
                <a:spcPts val="2100"/>
              </a:lnSpc>
              <a:spcBef>
                <a:spcPts val="0"/>
              </a:spcBef>
              <a:spcAft>
                <a:spcPts val="0"/>
              </a:spcAft>
              <a:buClrTx/>
              <a:buSzTx/>
              <a:buFontTx/>
              <a:buNone/>
              <a:tabLst/>
              <a:defRPr/>
            </a:pPr>
            <a:r>
              <a:rPr kumimoji="0" lang="it-IT" sz="170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Ridefinizione dell'Indice Sintetico</a:t>
            </a:r>
            <a:endParaRPr kumimoji="0" lang="it-IT" sz="17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 6"/>
          <p:cNvSpPr/>
          <p:nvPr/>
        </p:nvSpPr>
        <p:spPr>
          <a:xfrm>
            <a:off x="3017877" y="3200757"/>
            <a:ext cx="6531769" cy="278249"/>
          </a:xfrm>
          <a:prstGeom prst="rect">
            <a:avLst/>
          </a:prstGeom>
          <a:noFill/>
          <a:ln/>
        </p:spPr>
        <p:txBody>
          <a:bodyPr wrap="none" lIns="0" tIns="0" rIns="0" bIns="0" rtlCol="0" anchor="t"/>
          <a:lstStyle/>
          <a:p>
            <a:pPr marL="0" marR="0" lvl="0" indent="0" algn="l" defTabSz="914400" rtl="0" eaLnBrk="1" fontAlgn="auto" latinLnBrk="0" hangingPunct="1">
              <a:lnSpc>
                <a:spcPts val="2150"/>
              </a:lnSpc>
              <a:spcBef>
                <a:spcPts val="0"/>
              </a:spcBef>
              <a:spcAft>
                <a:spcPts val="0"/>
              </a:spcAft>
              <a:buClrTx/>
              <a:buSzTx/>
              <a:buFontTx/>
              <a:buNone/>
              <a:tabLst/>
              <a:defRPr/>
            </a:pPr>
            <a:r>
              <a:rPr kumimoji="0" lang="it-IT" sz="13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In caso di varianti in corso d'opera, la stazione appaltante ridefinisce l'indice sintetico</a:t>
            </a:r>
            <a:endParaRPr kumimoji="0" lang="it-IT" sz="13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Shape 7"/>
          <p:cNvSpPr/>
          <p:nvPr/>
        </p:nvSpPr>
        <p:spPr>
          <a:xfrm>
            <a:off x="2930962" y="3643313"/>
            <a:ext cx="11003994" cy="11430"/>
          </a:xfrm>
          <a:prstGeom prst="roundRect">
            <a:avLst>
              <a:gd name="adj" fmla="val 638974"/>
            </a:avLst>
          </a:prstGeom>
          <a:solidFill>
            <a:srgbClr val="C0CAD7"/>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Shape 8"/>
          <p:cNvSpPr/>
          <p:nvPr/>
        </p:nvSpPr>
        <p:spPr>
          <a:xfrm>
            <a:off x="608528" y="3739753"/>
            <a:ext cx="4471035" cy="1001911"/>
          </a:xfrm>
          <a:prstGeom prst="roundRect">
            <a:avLst>
              <a:gd name="adj" fmla="val 7290"/>
            </a:avLst>
          </a:prstGeom>
          <a:solidFill>
            <a:srgbClr val="DAE4F1"/>
          </a:solidFill>
          <a:ln w="7620">
            <a:solidFill>
              <a:srgbClr val="C0CAD7"/>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Text 9"/>
          <p:cNvSpPr/>
          <p:nvPr/>
        </p:nvSpPr>
        <p:spPr>
          <a:xfrm>
            <a:off x="789980" y="4066818"/>
            <a:ext cx="136803" cy="347782"/>
          </a:xfrm>
          <a:prstGeom prst="rect">
            <a:avLst/>
          </a:prstGeom>
          <a:noFill/>
          <a:ln/>
        </p:spPr>
        <p:txBody>
          <a:bodyPr wrap="none" lIns="0" tIns="0" rIns="0" bIns="0" rtlCol="0" anchor="t"/>
          <a:lstStyle/>
          <a:p>
            <a:pPr marL="0" marR="0" lvl="0" indent="0" algn="ctr" defTabSz="914400" rtl="0" eaLnBrk="1" fontAlgn="auto" latinLnBrk="0" hangingPunct="1">
              <a:lnSpc>
                <a:spcPts val="2700"/>
              </a:lnSpc>
              <a:spcBef>
                <a:spcPts val="0"/>
              </a:spcBef>
              <a:spcAft>
                <a:spcPts val="0"/>
              </a:spcAft>
              <a:buClrTx/>
              <a:buSzTx/>
              <a:buFontTx/>
              <a:buNone/>
              <a:tabLst/>
              <a:defRPr/>
            </a:pPr>
            <a:r>
              <a:rPr kumimoji="0" lang="it-IT" sz="170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2</a:t>
            </a:r>
            <a:endParaRPr kumimoji="0" lang="it-IT" sz="17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Text 10"/>
          <p:cNvSpPr/>
          <p:nvPr/>
        </p:nvSpPr>
        <p:spPr>
          <a:xfrm>
            <a:off x="5253395" y="3913584"/>
            <a:ext cx="2180273" cy="271701"/>
          </a:xfrm>
          <a:prstGeom prst="rect">
            <a:avLst/>
          </a:prstGeom>
          <a:noFill/>
          <a:ln/>
        </p:spPr>
        <p:txBody>
          <a:bodyPr wrap="none" lIns="0" tIns="0" rIns="0" bIns="0" rtlCol="0" anchor="t"/>
          <a:lstStyle/>
          <a:p>
            <a:pPr marL="0" marR="0" lvl="0" indent="0" algn="l" defTabSz="914400" rtl="0" eaLnBrk="1" fontAlgn="auto" latinLnBrk="0" hangingPunct="1">
              <a:lnSpc>
                <a:spcPts val="2100"/>
              </a:lnSpc>
              <a:spcBef>
                <a:spcPts val="0"/>
              </a:spcBef>
              <a:spcAft>
                <a:spcPts val="0"/>
              </a:spcAft>
              <a:buClrTx/>
              <a:buSzTx/>
              <a:buFontTx/>
              <a:buNone/>
              <a:tabLst/>
              <a:defRPr/>
            </a:pPr>
            <a:r>
              <a:rPr kumimoji="0" lang="it-IT" sz="170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Varianti Quantitative</a:t>
            </a:r>
            <a:endParaRPr kumimoji="0" lang="it-IT" sz="17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 11"/>
          <p:cNvSpPr/>
          <p:nvPr/>
        </p:nvSpPr>
        <p:spPr>
          <a:xfrm>
            <a:off x="5253395" y="4289584"/>
            <a:ext cx="7786568" cy="278249"/>
          </a:xfrm>
          <a:prstGeom prst="rect">
            <a:avLst/>
          </a:prstGeom>
          <a:noFill/>
          <a:ln/>
        </p:spPr>
        <p:txBody>
          <a:bodyPr wrap="none" lIns="0" tIns="0" rIns="0" bIns="0" rtlCol="0" anchor="t"/>
          <a:lstStyle/>
          <a:p>
            <a:pPr marL="0" marR="0" lvl="0" indent="0" algn="l" defTabSz="914400" rtl="0" eaLnBrk="1" fontAlgn="auto" latinLnBrk="0" hangingPunct="1">
              <a:lnSpc>
                <a:spcPts val="2150"/>
              </a:lnSpc>
              <a:spcBef>
                <a:spcPts val="0"/>
              </a:spcBef>
              <a:spcAft>
                <a:spcPts val="0"/>
              </a:spcAft>
              <a:buClrTx/>
              <a:buSzTx/>
              <a:buFontTx/>
              <a:buNone/>
              <a:tabLst/>
              <a:defRPr/>
            </a:pPr>
            <a:r>
              <a:rPr kumimoji="0" lang="it-IT" sz="13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Per varianti di natura esclusivamente quantitativa, vengono rideterminati i pesi percentuali delle TOL</a:t>
            </a:r>
            <a:endParaRPr kumimoji="0" lang="it-IT" sz="13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Shape 12"/>
          <p:cNvSpPr/>
          <p:nvPr/>
        </p:nvSpPr>
        <p:spPr>
          <a:xfrm>
            <a:off x="5166479" y="4732139"/>
            <a:ext cx="8768477" cy="11430"/>
          </a:xfrm>
          <a:prstGeom prst="roundRect">
            <a:avLst>
              <a:gd name="adj" fmla="val 638974"/>
            </a:avLst>
          </a:prstGeom>
          <a:solidFill>
            <a:srgbClr val="C0CAD7"/>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Shape 13"/>
          <p:cNvSpPr/>
          <p:nvPr/>
        </p:nvSpPr>
        <p:spPr>
          <a:xfrm>
            <a:off x="608528" y="4828580"/>
            <a:ext cx="6706672" cy="1280160"/>
          </a:xfrm>
          <a:prstGeom prst="roundRect">
            <a:avLst>
              <a:gd name="adj" fmla="val 5705"/>
            </a:avLst>
          </a:prstGeom>
          <a:solidFill>
            <a:srgbClr val="DAE4F1"/>
          </a:solidFill>
          <a:ln w="7620">
            <a:solidFill>
              <a:srgbClr val="C0CAD7"/>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Text 14"/>
          <p:cNvSpPr/>
          <p:nvPr/>
        </p:nvSpPr>
        <p:spPr>
          <a:xfrm>
            <a:off x="789980" y="5294709"/>
            <a:ext cx="140375" cy="347782"/>
          </a:xfrm>
          <a:prstGeom prst="rect">
            <a:avLst/>
          </a:prstGeom>
          <a:noFill/>
          <a:ln/>
        </p:spPr>
        <p:txBody>
          <a:bodyPr wrap="none" lIns="0" tIns="0" rIns="0" bIns="0" rtlCol="0" anchor="t"/>
          <a:lstStyle/>
          <a:p>
            <a:pPr marL="0" marR="0" lvl="0" indent="0" algn="ctr" defTabSz="914400" rtl="0" eaLnBrk="1" fontAlgn="auto" latinLnBrk="0" hangingPunct="1">
              <a:lnSpc>
                <a:spcPts val="2700"/>
              </a:lnSpc>
              <a:spcBef>
                <a:spcPts val="0"/>
              </a:spcBef>
              <a:spcAft>
                <a:spcPts val="0"/>
              </a:spcAft>
              <a:buClrTx/>
              <a:buSzTx/>
              <a:buFontTx/>
              <a:buNone/>
              <a:tabLst/>
              <a:defRPr/>
            </a:pPr>
            <a:r>
              <a:rPr kumimoji="0" lang="it-IT" sz="170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3</a:t>
            </a:r>
            <a:endParaRPr kumimoji="0" lang="it-IT" sz="17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Text 15"/>
          <p:cNvSpPr/>
          <p:nvPr/>
        </p:nvSpPr>
        <p:spPr>
          <a:xfrm>
            <a:off x="7489031" y="5002411"/>
            <a:ext cx="2173605" cy="271701"/>
          </a:xfrm>
          <a:prstGeom prst="rect">
            <a:avLst/>
          </a:prstGeom>
          <a:noFill/>
          <a:ln/>
        </p:spPr>
        <p:txBody>
          <a:bodyPr wrap="none" lIns="0" tIns="0" rIns="0" bIns="0" rtlCol="0" anchor="t"/>
          <a:lstStyle/>
          <a:p>
            <a:pPr marL="0" marR="0" lvl="0" indent="0" algn="l" defTabSz="914400" rtl="0" eaLnBrk="1" fontAlgn="auto" latinLnBrk="0" hangingPunct="1">
              <a:lnSpc>
                <a:spcPts val="2100"/>
              </a:lnSpc>
              <a:spcBef>
                <a:spcPts val="0"/>
              </a:spcBef>
              <a:spcAft>
                <a:spcPts val="0"/>
              </a:spcAft>
              <a:buClrTx/>
              <a:buSzTx/>
              <a:buFontTx/>
              <a:buNone/>
              <a:tabLst/>
              <a:defRPr/>
            </a:pPr>
            <a:r>
              <a:rPr kumimoji="0" lang="it-IT" sz="170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Varianti Qualitative</a:t>
            </a:r>
            <a:endParaRPr kumimoji="0" lang="it-IT" sz="17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Text 16"/>
          <p:cNvSpPr/>
          <p:nvPr/>
        </p:nvSpPr>
        <p:spPr>
          <a:xfrm>
            <a:off x="7489031" y="5378410"/>
            <a:ext cx="6359009" cy="556498"/>
          </a:xfrm>
          <a:prstGeom prst="rect">
            <a:avLst/>
          </a:prstGeom>
          <a:noFill/>
          <a:ln/>
        </p:spPr>
        <p:txBody>
          <a:bodyPr wrap="square" lIns="0" tIns="0" rIns="0" bIns="0" rtlCol="0" anchor="t"/>
          <a:lstStyle/>
          <a:p>
            <a:pPr marL="0" marR="0" lvl="0" indent="0" algn="l" defTabSz="914400" rtl="0" eaLnBrk="1" fontAlgn="auto" latinLnBrk="0" hangingPunct="1">
              <a:lnSpc>
                <a:spcPts val="2150"/>
              </a:lnSpc>
              <a:spcBef>
                <a:spcPts val="0"/>
              </a:spcBef>
              <a:spcAft>
                <a:spcPts val="0"/>
              </a:spcAft>
              <a:buClrTx/>
              <a:buSzTx/>
              <a:buFontTx/>
              <a:buNone/>
              <a:tabLst/>
              <a:defRPr/>
            </a:pPr>
            <a:r>
              <a:rPr kumimoji="0" lang="it-IT" sz="13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Per varianti qualitative, si modificano anche le TOL con l'integrazione di nuove tipologie</a:t>
            </a:r>
            <a:endParaRPr kumimoji="0" lang="it-IT" sz="13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Text 17"/>
          <p:cNvSpPr/>
          <p:nvPr/>
        </p:nvSpPr>
        <p:spPr>
          <a:xfrm>
            <a:off x="608528" y="6304359"/>
            <a:ext cx="13413343" cy="556498"/>
          </a:xfrm>
          <a:prstGeom prst="rect">
            <a:avLst/>
          </a:prstGeom>
          <a:noFill/>
          <a:ln/>
        </p:spPr>
        <p:txBody>
          <a:bodyPr wrap="square" lIns="0" tIns="0" rIns="0" bIns="0" rtlCol="0" anchor="t"/>
          <a:lstStyle/>
          <a:p>
            <a:pPr marL="0" marR="0" lvl="0" indent="0" algn="l" defTabSz="914400" rtl="0" eaLnBrk="1" fontAlgn="auto" latinLnBrk="0" hangingPunct="1">
              <a:lnSpc>
                <a:spcPts val="2150"/>
              </a:lnSpc>
              <a:spcBef>
                <a:spcPts val="0"/>
              </a:spcBef>
              <a:spcAft>
                <a:spcPts val="0"/>
              </a:spcAft>
              <a:buClrTx/>
              <a:buSzTx/>
              <a:buFontTx/>
              <a:buNone/>
              <a:tabLst/>
              <a:defRPr/>
            </a:pPr>
            <a:endParaRPr kumimoji="0" lang="it-IT" sz="13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Text 18"/>
          <p:cNvSpPr/>
          <p:nvPr/>
        </p:nvSpPr>
        <p:spPr>
          <a:xfrm>
            <a:off x="631388" y="6367582"/>
            <a:ext cx="13390482" cy="1154071"/>
          </a:xfrm>
          <a:prstGeom prst="rect">
            <a:avLst/>
          </a:prstGeom>
          <a:noFill/>
          <a:ln/>
        </p:spPr>
        <p:txBody>
          <a:bodyPr wrap="square" lIns="0" tIns="0" rIns="0" bIns="0" rtlCol="0" anchor="t"/>
          <a:lstStyle/>
          <a:p>
            <a:pPr marL="0" marR="0" lvl="0" indent="0" algn="l" defTabSz="914400" rtl="0" eaLnBrk="1" fontAlgn="auto" latinLnBrk="0" hangingPunct="1">
              <a:lnSpc>
                <a:spcPts val="2150"/>
              </a:lnSpc>
              <a:spcBef>
                <a:spcPts val="0"/>
              </a:spcBef>
              <a:spcAft>
                <a:spcPts val="0"/>
              </a:spcAft>
              <a:buClrTx/>
              <a:buSzTx/>
              <a:buFontTx/>
              <a:buNone/>
              <a:tabLst/>
              <a:defRPr/>
            </a:pPr>
            <a:r>
              <a:rPr kumimoji="0" lang="it-IT" sz="13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Il nuovo indice sintetico </a:t>
            </a:r>
            <a:r>
              <a:rPr kumimoji="0" lang="it-IT" sz="13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si applica ai SAL successivi all'approvazione della variante</a:t>
            </a:r>
            <a:r>
              <a:rPr kumimoji="0" lang="it-IT" sz="13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mentre restano ferme le somme già regolate a valere sui precedenti saldi di lavori revisionali. </a:t>
            </a:r>
            <a:endParaRPr kumimoji="0" lang="it-IT" sz="13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3">
                                            <p:txEl>
                                              <p:pRg st="0" end="0"/>
                                            </p:txEl>
                                          </p:spTgt>
                                        </p:tgtEl>
                                        <p:attrNameLst>
                                          <p:attrName>style.visibility</p:attrName>
                                        </p:attrNameLst>
                                      </p:cBhvr>
                                      <p:to>
                                        <p:strVal val="visible"/>
                                      </p:to>
                                    </p:set>
                                    <p:anim calcmode="lin" valueType="num">
                                      <p:cBhvr additive="base">
                                        <p:cTn id="13"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8">
                                            <p:txEl>
                                              <p:pRg st="0" end="0"/>
                                            </p:txEl>
                                          </p:spTgt>
                                        </p:tgtEl>
                                        <p:attrNameLst>
                                          <p:attrName>style.visibility</p:attrName>
                                        </p:attrNameLst>
                                      </p:cBhvr>
                                      <p:to>
                                        <p:strVal val="visible"/>
                                      </p:to>
                                    </p:set>
                                    <p:anim calcmode="lin" valueType="num">
                                      <p:cBhvr additive="base">
                                        <p:cTn id="19" dur="500" fill="hold"/>
                                        <p:tgtEl>
                                          <p:spTgt spid="18">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747925" y="601385"/>
            <a:ext cx="7214235" cy="682943"/>
          </a:xfrm>
          <a:prstGeom prst="rect">
            <a:avLst/>
          </a:prstGeom>
          <a:noFill/>
          <a:ln/>
        </p:spPr>
        <p:txBody>
          <a:bodyPr wrap="none" lIns="0" tIns="0" rIns="0" bIns="0" rtlCol="0" anchor="t"/>
          <a:lstStyle/>
          <a:p>
            <a:pPr marL="0" marR="0" lvl="0" indent="0" algn="l" defTabSz="914400" rtl="0" eaLnBrk="1" fontAlgn="auto" latinLnBrk="0" hangingPunct="1">
              <a:lnSpc>
                <a:spcPts val="5350"/>
              </a:lnSpc>
              <a:spcBef>
                <a:spcPts val="0"/>
              </a:spcBef>
              <a:spcAft>
                <a:spcPts val="0"/>
              </a:spcAft>
              <a:buClrTx/>
              <a:buSzTx/>
              <a:buFontTx/>
              <a:buNone/>
              <a:tabLst/>
              <a:defRPr/>
            </a:pPr>
            <a:r>
              <a:rPr kumimoji="0" lang="it-IT" sz="4300" b="1" i="0" u="none" strike="noStrike" kern="1200" cap="none" spc="0" normalizeH="0" baseline="0" noProof="0" dirty="0">
                <a:ln>
                  <a:noFill/>
                </a:ln>
                <a:solidFill>
                  <a:srgbClr val="376092"/>
                </a:solidFill>
                <a:effectLst/>
                <a:uLnTx/>
                <a:uFillTx/>
                <a:latin typeface="Calibri" panose="020F0502020204030204" pitchFamily="34" charset="0"/>
                <a:ea typeface="Inter Bold" pitchFamily="34" charset="-122"/>
                <a:cs typeface="Calibri" panose="020F0502020204030204" pitchFamily="34" charset="0"/>
              </a:rPr>
              <a:t>Revisione prezzi -Subappalto e Sub-contratti</a:t>
            </a:r>
            <a:endParaRPr kumimoji="0" lang="it-IT" sz="4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p:cNvSpPr/>
          <p:nvPr/>
        </p:nvSpPr>
        <p:spPr>
          <a:xfrm>
            <a:off x="1092637" y="1967032"/>
            <a:ext cx="12772906" cy="1048703"/>
          </a:xfrm>
          <a:prstGeom prst="rect">
            <a:avLst/>
          </a:prstGeom>
          <a:noFill/>
          <a:ln/>
        </p:spPr>
        <p:txBody>
          <a:bodyPr wrap="square" lIns="0" tIns="0" rIns="0" bIns="0" rtlCol="0" anchor="t"/>
          <a:lstStyle/>
          <a:p>
            <a:pPr marL="0" marR="0" lvl="0" indent="0" algn="l" defTabSz="914400" rtl="0" eaLnBrk="1" fontAlgn="auto" latinLnBrk="0" hangingPunct="1">
              <a:lnSpc>
                <a:spcPts val="2750"/>
              </a:lnSpc>
              <a:spcBef>
                <a:spcPts val="0"/>
              </a:spcBef>
              <a:spcAft>
                <a:spcPts val="0"/>
              </a:spcAft>
              <a:buClrTx/>
              <a:buSzTx/>
              <a:buFontTx/>
              <a:buNone/>
              <a:tabLst/>
              <a:defRPr/>
            </a:pPr>
            <a:r>
              <a:rPr kumimoji="0" lang="it-IT" sz="17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I contratti di subappalto devono includere clausole di revisione prezzi allineate al contratto principale. Queste clausole sono negoziate tra le parti, con l'appaltatore responsabile della loro corretta attuazione. Il pagamento può avvenire direttamente dalla committente o tramite l'appaltatore.</a:t>
            </a:r>
            <a:endParaRPr kumimoji="0" lang="it-IT" sz="17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hape 2"/>
          <p:cNvSpPr/>
          <p:nvPr/>
        </p:nvSpPr>
        <p:spPr>
          <a:xfrm>
            <a:off x="764858" y="1721287"/>
            <a:ext cx="30480" cy="1540193"/>
          </a:xfrm>
          <a:prstGeom prst="rect">
            <a:avLst/>
          </a:prstGeom>
          <a:solidFill>
            <a:srgbClr val="376092"/>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 3"/>
          <p:cNvSpPr/>
          <p:nvPr/>
        </p:nvSpPr>
        <p:spPr>
          <a:xfrm>
            <a:off x="764858" y="3725704"/>
            <a:ext cx="2873335" cy="341352"/>
          </a:xfrm>
          <a:prstGeom prst="rect">
            <a:avLst/>
          </a:prstGeom>
          <a:noFill/>
          <a:ln/>
        </p:spPr>
        <p:txBody>
          <a:bodyPr wrap="none" lIns="0" tIns="0" rIns="0" bIns="0" rtlCol="0" anchor="t"/>
          <a:lstStyle/>
          <a:p>
            <a:pPr marL="0" marR="0" lvl="0" indent="0" algn="l" defTabSz="914400" rtl="0" eaLnBrk="1" fontAlgn="auto" latinLnBrk="0" hangingPunct="1">
              <a:lnSpc>
                <a:spcPts val="2650"/>
              </a:lnSpc>
              <a:spcBef>
                <a:spcPts val="0"/>
              </a:spcBef>
              <a:spcAft>
                <a:spcPts val="0"/>
              </a:spcAft>
              <a:buClrTx/>
              <a:buSzTx/>
              <a:buFontTx/>
              <a:buNone/>
              <a:tabLst/>
              <a:defRPr/>
            </a:pPr>
            <a:r>
              <a:rPr kumimoji="0" lang="it-IT" sz="2150" b="1" i="0" u="none" strike="noStrike" kern="1200" cap="none" spc="0" normalizeH="0" baseline="0" noProof="0" dirty="0">
                <a:ln>
                  <a:noFill/>
                </a:ln>
                <a:solidFill>
                  <a:srgbClr val="376092"/>
                </a:solidFill>
                <a:effectLst/>
                <a:uLnTx/>
                <a:uFillTx/>
                <a:latin typeface="Calibri" panose="020F0502020204030204" pitchFamily="34" charset="0"/>
                <a:ea typeface="Inter Bold" pitchFamily="34" charset="-122"/>
                <a:cs typeface="Calibri" panose="020F0502020204030204" pitchFamily="34" charset="0"/>
              </a:rPr>
              <a:t>Clausole Obbligatorie</a:t>
            </a:r>
            <a:endParaRPr kumimoji="0" lang="it-IT" sz="21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 4"/>
          <p:cNvSpPr/>
          <p:nvPr/>
        </p:nvSpPr>
        <p:spPr>
          <a:xfrm>
            <a:off x="764858" y="4285536"/>
            <a:ext cx="4010978" cy="3146108"/>
          </a:xfrm>
          <a:prstGeom prst="rect">
            <a:avLst/>
          </a:prstGeom>
          <a:noFill/>
          <a:ln/>
        </p:spPr>
        <p:txBody>
          <a:bodyPr wrap="square" lIns="0" tIns="0" rIns="0" bIns="0" rtlCol="0" anchor="t"/>
          <a:lstStyle/>
          <a:p>
            <a:pPr marL="0" marR="0" lvl="0" indent="0" algn="l" defTabSz="914400" rtl="0" eaLnBrk="1" fontAlgn="auto" latinLnBrk="0" hangingPunct="1">
              <a:lnSpc>
                <a:spcPts val="2750"/>
              </a:lnSpc>
              <a:spcBef>
                <a:spcPts val="0"/>
              </a:spcBef>
              <a:spcAft>
                <a:spcPts val="0"/>
              </a:spcAft>
              <a:buClrTx/>
              <a:buSzTx/>
              <a:buFontTx/>
              <a:buNone/>
              <a:tabLst/>
              <a:defRPr/>
            </a:pPr>
            <a:r>
              <a:rPr kumimoji="0" lang="it-IT" sz="17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I subappalti e i sub-contratti oggetto di comunicazione alla stazione appaltante devono contenere clausole di revisione dei prezzi che si attivano al verificarsi delle stesse condizioni previste per il contratto principale. Tale inserimento è previsto come obbligatorio anche dal nuovo comma 2-bis introdotto all'articolo 119.</a:t>
            </a:r>
            <a:endParaRPr kumimoji="0" lang="it-IT" sz="17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 5"/>
          <p:cNvSpPr/>
          <p:nvPr/>
        </p:nvSpPr>
        <p:spPr>
          <a:xfrm>
            <a:off x="5316617" y="3725704"/>
            <a:ext cx="3455075" cy="341352"/>
          </a:xfrm>
          <a:prstGeom prst="rect">
            <a:avLst/>
          </a:prstGeom>
          <a:noFill/>
          <a:ln/>
        </p:spPr>
        <p:txBody>
          <a:bodyPr wrap="none" lIns="0" tIns="0" rIns="0" bIns="0" rtlCol="0" anchor="t"/>
          <a:lstStyle/>
          <a:p>
            <a:pPr marL="0" marR="0" lvl="0" indent="0" algn="l" defTabSz="914400" rtl="0" eaLnBrk="1" fontAlgn="auto" latinLnBrk="0" hangingPunct="1">
              <a:lnSpc>
                <a:spcPts val="2650"/>
              </a:lnSpc>
              <a:spcBef>
                <a:spcPts val="0"/>
              </a:spcBef>
              <a:spcAft>
                <a:spcPts val="0"/>
              </a:spcAft>
              <a:buClrTx/>
              <a:buSzTx/>
              <a:buFontTx/>
              <a:buNone/>
              <a:tabLst/>
              <a:defRPr/>
            </a:pPr>
            <a:r>
              <a:rPr kumimoji="0" lang="it-IT" sz="2150" b="1" i="0" u="none" strike="noStrike" kern="1200" cap="none" spc="0" normalizeH="0" baseline="0" noProof="0" dirty="0">
                <a:ln>
                  <a:noFill/>
                </a:ln>
                <a:solidFill>
                  <a:srgbClr val="376092"/>
                </a:solidFill>
                <a:effectLst/>
                <a:uLnTx/>
                <a:uFillTx/>
                <a:latin typeface="Calibri" panose="020F0502020204030204" pitchFamily="34" charset="0"/>
                <a:ea typeface="Inter Bold" pitchFamily="34" charset="-122"/>
                <a:cs typeface="Calibri" panose="020F0502020204030204" pitchFamily="34" charset="0"/>
              </a:rPr>
              <a:t>Definizione delle Clausole</a:t>
            </a:r>
            <a:endParaRPr kumimoji="0" lang="it-IT" sz="21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 6"/>
          <p:cNvSpPr/>
          <p:nvPr/>
        </p:nvSpPr>
        <p:spPr>
          <a:xfrm>
            <a:off x="5316617" y="4285536"/>
            <a:ext cx="4010978" cy="3146108"/>
          </a:xfrm>
          <a:prstGeom prst="rect">
            <a:avLst/>
          </a:prstGeom>
          <a:noFill/>
          <a:ln/>
        </p:spPr>
        <p:txBody>
          <a:bodyPr wrap="square" lIns="0" tIns="0" rIns="0" bIns="0" rtlCol="0" anchor="t"/>
          <a:lstStyle/>
          <a:p>
            <a:pPr marL="0" marR="0" lvl="0" indent="0" algn="l" defTabSz="914400" rtl="0" eaLnBrk="1" fontAlgn="auto" latinLnBrk="0" hangingPunct="1">
              <a:lnSpc>
                <a:spcPts val="2750"/>
              </a:lnSpc>
              <a:spcBef>
                <a:spcPts val="0"/>
              </a:spcBef>
              <a:spcAft>
                <a:spcPts val="0"/>
              </a:spcAft>
              <a:buClrTx/>
              <a:buSzTx/>
              <a:buFontTx/>
              <a:buNone/>
              <a:tabLst/>
              <a:defRPr/>
            </a:pPr>
            <a:r>
              <a:rPr kumimoji="0" lang="it-IT" sz="17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Le clausole sono definite tra le parti, </a:t>
            </a:r>
            <a:r>
              <a:rPr kumimoji="0" lang="it-IT" sz="1700" b="0" i="0" u="sng"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tenendo conto del meccanismo revisionale e dei limiti di spesa dell'articolo 60</a:t>
            </a:r>
            <a:r>
              <a:rPr kumimoji="0" lang="it-IT" sz="17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delle specifiche prestazioni oggetto del subappalto/subcontratto e delle modalità di determinazione degli indici sintetici. Della corretta attuazione è responsabile l'appaltatore.</a:t>
            </a:r>
            <a:endParaRPr kumimoji="0" lang="it-IT" sz="17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ext 7"/>
          <p:cNvSpPr/>
          <p:nvPr/>
        </p:nvSpPr>
        <p:spPr>
          <a:xfrm>
            <a:off x="9868376" y="3725704"/>
            <a:ext cx="2731532" cy="341352"/>
          </a:xfrm>
          <a:prstGeom prst="rect">
            <a:avLst/>
          </a:prstGeom>
          <a:noFill/>
          <a:ln/>
        </p:spPr>
        <p:txBody>
          <a:bodyPr wrap="none" lIns="0" tIns="0" rIns="0" bIns="0" rtlCol="0" anchor="t"/>
          <a:lstStyle/>
          <a:p>
            <a:pPr marL="0" marR="0" lvl="0" indent="0" algn="l" defTabSz="914400" rtl="0" eaLnBrk="1" fontAlgn="auto" latinLnBrk="0" hangingPunct="1">
              <a:lnSpc>
                <a:spcPts val="2650"/>
              </a:lnSpc>
              <a:spcBef>
                <a:spcPts val="0"/>
              </a:spcBef>
              <a:spcAft>
                <a:spcPts val="0"/>
              </a:spcAft>
              <a:buClrTx/>
              <a:buSzTx/>
              <a:buFontTx/>
              <a:buNone/>
              <a:tabLst/>
              <a:defRPr/>
            </a:pPr>
            <a:r>
              <a:rPr kumimoji="0" lang="it-IT" sz="2150" b="1" i="0" u="none" strike="noStrike" kern="1200" cap="none" spc="0" normalizeH="0" baseline="0" noProof="0" dirty="0">
                <a:ln>
                  <a:noFill/>
                </a:ln>
                <a:solidFill>
                  <a:srgbClr val="376092"/>
                </a:solidFill>
                <a:effectLst/>
                <a:uLnTx/>
                <a:uFillTx/>
                <a:latin typeface="Calibri" panose="020F0502020204030204" pitchFamily="34" charset="0"/>
                <a:ea typeface="Inter Bold" pitchFamily="34" charset="-122"/>
                <a:cs typeface="Calibri" panose="020F0502020204030204" pitchFamily="34" charset="0"/>
              </a:rPr>
              <a:t>Pagamento Diretto</a:t>
            </a:r>
            <a:endParaRPr kumimoji="0" lang="it-IT" sz="21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 8"/>
          <p:cNvSpPr/>
          <p:nvPr/>
        </p:nvSpPr>
        <p:spPr>
          <a:xfrm>
            <a:off x="9868376" y="4285536"/>
            <a:ext cx="4010978" cy="2796540"/>
          </a:xfrm>
          <a:prstGeom prst="rect">
            <a:avLst/>
          </a:prstGeom>
          <a:noFill/>
          <a:ln/>
        </p:spPr>
        <p:txBody>
          <a:bodyPr wrap="square" lIns="0" tIns="0" rIns="0" bIns="0" rtlCol="0" anchor="t"/>
          <a:lstStyle/>
          <a:p>
            <a:pPr marL="0" marR="0" lvl="0" indent="0" algn="l" defTabSz="914400" rtl="0" eaLnBrk="1" fontAlgn="auto" latinLnBrk="0" hangingPunct="1">
              <a:lnSpc>
                <a:spcPts val="2750"/>
              </a:lnSpc>
              <a:spcBef>
                <a:spcPts val="0"/>
              </a:spcBef>
              <a:spcAft>
                <a:spcPts val="0"/>
              </a:spcAft>
              <a:buClrTx/>
              <a:buSzTx/>
              <a:buFontTx/>
              <a:buNone/>
              <a:tabLst/>
              <a:defRPr/>
            </a:pPr>
            <a:r>
              <a:rPr kumimoji="0" lang="it-IT" sz="17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Nelle ipotesi di pagamento diretto del subappaltatore da parte della committente, sarà quest'ultima a determinare le somme dovute secondo le regole stabilite all'articolo 5. Negli altri casi, provvede l'appaltatore secondo le disposizioni inserite nel contratto di subappalto.</a:t>
            </a:r>
            <a:endParaRPr kumimoji="0" lang="it-IT" sz="17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793790" y="1027271"/>
            <a:ext cx="11454765" cy="708779"/>
          </a:xfrm>
          <a:prstGeom prst="rect">
            <a:avLst/>
          </a:prstGeom>
          <a:noFill/>
          <a:ln/>
        </p:spPr>
        <p:txBody>
          <a:bodyPr wrap="none" lIns="0" tIns="0" rIns="0" bIns="0" rtlCol="0" anchor="t"/>
          <a:lstStyle/>
          <a:p>
            <a:pPr marL="0" marR="0" lvl="0" indent="0" algn="l" defTabSz="914400" rtl="0" eaLnBrk="1" fontAlgn="auto" latinLnBrk="0" hangingPunct="1">
              <a:lnSpc>
                <a:spcPts val="5550"/>
              </a:lnSpc>
              <a:spcBef>
                <a:spcPts val="0"/>
              </a:spcBef>
              <a:spcAft>
                <a:spcPts val="0"/>
              </a:spcAft>
              <a:buClrTx/>
              <a:buSzTx/>
              <a:buFontTx/>
              <a:buNone/>
              <a:tabLst/>
              <a:defRPr/>
            </a:pPr>
            <a:r>
              <a:rPr kumimoji="0" lang="it-IT" sz="4450" b="1" i="0" u="none" strike="noStrike" kern="1200" cap="none" spc="0" normalizeH="0" baseline="0" noProof="0" dirty="0">
                <a:ln>
                  <a:noFill/>
                </a:ln>
                <a:solidFill>
                  <a:srgbClr val="376092"/>
                </a:solidFill>
                <a:effectLst/>
                <a:uLnTx/>
                <a:uFillTx/>
                <a:latin typeface="Calibri" panose="020F0502020204030204" pitchFamily="34" charset="0"/>
                <a:ea typeface="Inter Bold" pitchFamily="34" charset="-122"/>
                <a:cs typeface="Calibri" panose="020F0502020204030204" pitchFamily="34" charset="0"/>
              </a:rPr>
              <a:t>Appalto Integrato</a:t>
            </a:r>
            <a:endParaRPr kumimoji="0" lang="it-IT" sz="44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p:cNvSpPr/>
          <p:nvPr/>
        </p:nvSpPr>
        <p:spPr>
          <a:xfrm>
            <a:off x="1133951" y="2444829"/>
            <a:ext cx="12702659" cy="1088708"/>
          </a:xfrm>
          <a:prstGeom prst="rect">
            <a:avLst/>
          </a:prstGeom>
          <a:noFill/>
          <a:ln/>
        </p:spPr>
        <p:txBody>
          <a:bodyPr wrap="square" lIns="0" tIns="0" rIns="0" bIns="0" rtlCol="0" anchor="t"/>
          <a:lstStyle/>
          <a:p>
            <a:pPr marL="0" marR="0" lvl="0" indent="0" algn="l" defTabSz="914400" rtl="0" eaLnBrk="1" fontAlgn="auto" latinLnBrk="0" hangingPunct="1">
              <a:lnSpc>
                <a:spcPts val="2850"/>
              </a:lnSpc>
              <a:spcBef>
                <a:spcPts val="0"/>
              </a:spcBef>
              <a:spcAft>
                <a:spcPts val="0"/>
              </a:spcAft>
              <a:buClrTx/>
              <a:buSzTx/>
              <a:buFontTx/>
              <a:buNone/>
              <a:tabLst/>
              <a:defRPr/>
            </a:pPr>
            <a:endParaRPr kumimoji="0" lang="it-IT" sz="17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hape 2"/>
          <p:cNvSpPr/>
          <p:nvPr/>
        </p:nvSpPr>
        <p:spPr>
          <a:xfrm>
            <a:off x="793790" y="2189678"/>
            <a:ext cx="30480" cy="1599009"/>
          </a:xfrm>
          <a:prstGeom prst="rect">
            <a:avLst/>
          </a:prstGeom>
          <a:solidFill>
            <a:srgbClr val="376092"/>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 3"/>
          <p:cNvSpPr/>
          <p:nvPr/>
        </p:nvSpPr>
        <p:spPr>
          <a:xfrm>
            <a:off x="944880" y="2318657"/>
            <a:ext cx="12891731" cy="2813890"/>
          </a:xfrm>
          <a:prstGeom prst="rect">
            <a:avLst/>
          </a:prstGeom>
          <a:noFill/>
          <a:ln/>
        </p:spPr>
        <p:txBody>
          <a:bodyPr wrap="square" lIns="0" tIns="0" rIns="0" bIns="0" rtlCol="0" anchor="t"/>
          <a:lstStyle/>
          <a:p>
            <a:pPr marL="0" marR="0" lvl="0" indent="0" algn="l" defTabSz="914400" rtl="0" eaLnBrk="1" fontAlgn="auto" latinLnBrk="0" hangingPunct="1">
              <a:lnSpc>
                <a:spcPts val="2850"/>
              </a:lnSpc>
              <a:spcBef>
                <a:spcPts val="0"/>
              </a:spcBef>
              <a:spcAft>
                <a:spcPts val="0"/>
              </a:spcAft>
              <a:buClrTx/>
              <a:buSzTx/>
              <a:buFontTx/>
              <a:buNone/>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Per l'appalto integrato, ci sono regole specifiche.</a:t>
            </a:r>
          </a:p>
          <a:p>
            <a:pPr marL="0" marR="0" lvl="0" indent="0" algn="l" defTabSz="914400" rtl="0" eaLnBrk="1" fontAlgn="auto" latinLnBrk="0" hangingPunct="1">
              <a:lnSpc>
                <a:spcPts val="2850"/>
              </a:lnSpc>
              <a:spcBef>
                <a:spcPts val="0"/>
              </a:spcBef>
              <a:spcAft>
                <a:spcPts val="0"/>
              </a:spcAft>
              <a:buClrTx/>
              <a:buSzTx/>
              <a:buFontTx/>
              <a:buNone/>
              <a:tabLst/>
              <a:defRPr/>
            </a:pPr>
            <a:endPar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endParaRPr>
          </a:p>
          <a:p>
            <a:pPr marL="0" marR="0" lvl="0" indent="0" algn="ctr" defTabSz="914400" rtl="0" eaLnBrk="1" fontAlgn="auto" latinLnBrk="0" hangingPunct="1">
              <a:lnSpc>
                <a:spcPts val="2850"/>
              </a:lnSpc>
              <a:spcBef>
                <a:spcPts val="0"/>
              </a:spcBef>
              <a:spcAft>
                <a:spcPts val="0"/>
              </a:spcAft>
              <a:buClrTx/>
              <a:buSzTx/>
              <a:buFontTx/>
              <a:buNone/>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In particolare,</a:t>
            </a:r>
          </a:p>
          <a:p>
            <a:pPr marL="0" marR="0" lvl="0" indent="0" algn="ctr" defTabSz="914400" rtl="0" eaLnBrk="1" fontAlgn="auto" latinLnBrk="0" hangingPunct="1">
              <a:lnSpc>
                <a:spcPts val="2850"/>
              </a:lnSpc>
              <a:spcBef>
                <a:spcPts val="0"/>
              </a:spcBef>
              <a:spcAft>
                <a:spcPts val="0"/>
              </a:spcAft>
              <a:buClrTx/>
              <a:buSzTx/>
              <a:buFontTx/>
              <a:buNone/>
              <a:tabLst/>
              <a:defRPr/>
            </a:pPr>
            <a:endPar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endParaRPr>
          </a:p>
          <a:p>
            <a:pPr marL="0" marR="0" lvl="0" indent="0" algn="l" defTabSz="914400" rtl="0" eaLnBrk="1" fontAlgn="auto" latinLnBrk="0" hangingPunct="1">
              <a:lnSpc>
                <a:spcPts val="2850"/>
              </a:lnSpc>
              <a:spcBef>
                <a:spcPts val="0"/>
              </a:spcBef>
              <a:spcAft>
                <a:spcPts val="0"/>
              </a:spcAft>
              <a:buClrTx/>
              <a:buSzTx/>
              <a:buFontTx/>
              <a:buNone/>
              <a:tabLst/>
              <a:defRPr/>
            </a:pP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l'articolo 9 </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precisa che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l'indice sintetico </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deve essere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determinato</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durante la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redazione del progetto di fattibilità tecnico-economica </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alla base della gara e, successivamente, va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ricalcolato</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durante la preparazione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del progetto esecutivo</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tenendo conto di eventuali modifiche.</a:t>
            </a:r>
            <a:endParaRPr kumimoji="0" lang="it-IT" sz="17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 4"/>
          <p:cNvSpPr/>
          <p:nvPr/>
        </p:nvSpPr>
        <p:spPr>
          <a:xfrm>
            <a:off x="793790" y="5387697"/>
            <a:ext cx="13042821" cy="1814513"/>
          </a:xfrm>
          <a:prstGeom prst="rect">
            <a:avLst/>
          </a:prstGeom>
          <a:noFill/>
          <a:ln/>
        </p:spPr>
        <p:txBody>
          <a:bodyPr wrap="square" lIns="0" tIns="0" rIns="0" bIns="0" rtlCol="0" anchor="t"/>
          <a:lstStyle/>
          <a:p>
            <a:pPr marL="0" marR="0" lvl="0" indent="0" algn="l" defTabSz="914400" rtl="0" eaLnBrk="1" fontAlgn="auto" latinLnBrk="0" hangingPunct="1">
              <a:lnSpc>
                <a:spcPts val="2850"/>
              </a:lnSpc>
              <a:spcBef>
                <a:spcPts val="0"/>
              </a:spcBef>
              <a:spcAft>
                <a:spcPts val="0"/>
              </a:spcAft>
              <a:buClrTx/>
              <a:buSzTx/>
              <a:buFontTx/>
              <a:buNone/>
              <a:tabLst/>
              <a:defRPr/>
            </a:pPr>
            <a:endParaRPr kumimoji="0" lang="it-IT" sz="17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0675DB-3211-5576-97FC-C1B5BAB172C3}"/>
            </a:ext>
          </a:extLst>
        </p:cNvPr>
        <p:cNvGrpSpPr/>
        <p:nvPr/>
      </p:nvGrpSpPr>
      <p:grpSpPr>
        <a:xfrm>
          <a:off x="0" y="0"/>
          <a:ext cx="0" cy="0"/>
          <a:chOff x="0" y="0"/>
          <a:chExt cx="0" cy="0"/>
        </a:xfrm>
      </p:grpSpPr>
      <p:sp>
        <p:nvSpPr>
          <p:cNvPr id="2" name="Text 0">
            <a:extLst>
              <a:ext uri="{FF2B5EF4-FFF2-40B4-BE49-F238E27FC236}">
                <a16:creationId xmlns:a16="http://schemas.microsoft.com/office/drawing/2014/main" id="{97D2D439-24D6-C18E-E9E1-CD23BA5D2692}"/>
              </a:ext>
            </a:extLst>
          </p:cNvPr>
          <p:cNvSpPr/>
          <p:nvPr/>
        </p:nvSpPr>
        <p:spPr>
          <a:xfrm>
            <a:off x="793790" y="1027271"/>
            <a:ext cx="11454765" cy="708779"/>
          </a:xfrm>
          <a:prstGeom prst="rect">
            <a:avLst/>
          </a:prstGeom>
          <a:noFill/>
          <a:ln/>
        </p:spPr>
        <p:txBody>
          <a:bodyPr wrap="none" lIns="0" tIns="0" rIns="0" bIns="0" rtlCol="0" anchor="t"/>
          <a:lstStyle/>
          <a:p>
            <a:pPr marL="0" marR="0" lvl="0" indent="0" algn="l" defTabSz="914400" rtl="0" eaLnBrk="1" fontAlgn="auto" latinLnBrk="0" hangingPunct="1">
              <a:lnSpc>
                <a:spcPts val="5550"/>
              </a:lnSpc>
              <a:spcBef>
                <a:spcPts val="0"/>
              </a:spcBef>
              <a:spcAft>
                <a:spcPts val="0"/>
              </a:spcAft>
              <a:buClrTx/>
              <a:buSzTx/>
              <a:buFontTx/>
              <a:buNone/>
              <a:tabLst/>
              <a:defRPr/>
            </a:pPr>
            <a:r>
              <a:rPr kumimoji="0" lang="it-IT" sz="4450" b="1" i="0" u="none" strike="noStrike" kern="1200" cap="none" spc="0" normalizeH="0" baseline="0" noProof="0" dirty="0">
                <a:ln>
                  <a:noFill/>
                </a:ln>
                <a:solidFill>
                  <a:srgbClr val="376092"/>
                </a:solidFill>
                <a:effectLst/>
                <a:uLnTx/>
                <a:uFillTx/>
                <a:latin typeface="Calibri" panose="020F0502020204030204" pitchFamily="34" charset="0"/>
                <a:ea typeface="Inter Bold" pitchFamily="34" charset="-122"/>
                <a:cs typeface="Calibri" panose="020F0502020204030204" pitchFamily="34" charset="0"/>
              </a:rPr>
              <a:t>La copertura economica</a:t>
            </a:r>
            <a:endParaRPr kumimoji="0" lang="it-IT" sz="44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a:extLst>
              <a:ext uri="{FF2B5EF4-FFF2-40B4-BE49-F238E27FC236}">
                <a16:creationId xmlns:a16="http://schemas.microsoft.com/office/drawing/2014/main" id="{0FD6D8F3-5EF3-8637-E2CF-EBDAFDEC03BF}"/>
              </a:ext>
            </a:extLst>
          </p:cNvPr>
          <p:cNvSpPr/>
          <p:nvPr/>
        </p:nvSpPr>
        <p:spPr>
          <a:xfrm>
            <a:off x="1256399" y="2242321"/>
            <a:ext cx="12702659" cy="1088708"/>
          </a:xfrm>
          <a:prstGeom prst="rect">
            <a:avLst/>
          </a:prstGeom>
          <a:noFill/>
          <a:ln/>
        </p:spPr>
        <p:txBody>
          <a:bodyPr wrap="square" lIns="0" tIns="0" rIns="0" bIns="0" rtlCol="0" anchor="t"/>
          <a:lstStyle/>
          <a:p>
            <a:pPr marL="0" marR="0" lvl="0" indent="0" algn="l" defTabSz="914400" rtl="0" eaLnBrk="1" fontAlgn="auto" latinLnBrk="0" hangingPunct="1">
              <a:lnSpc>
                <a:spcPts val="2850"/>
              </a:lnSpc>
              <a:spcBef>
                <a:spcPts val="0"/>
              </a:spcBef>
              <a:spcAft>
                <a:spcPts val="0"/>
              </a:spcAft>
              <a:buClrTx/>
              <a:buSzTx/>
              <a:buFontTx/>
              <a:buNone/>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 revisione prezzi è finanziata tramite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accantonamenti specifici</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con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l'obbligo di reintegro </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quando le risorse scendono sotto una soglia critica.</a:t>
            </a:r>
            <a:endParaRPr kumimoji="0" lang="it-IT" sz="17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hape 2">
            <a:extLst>
              <a:ext uri="{FF2B5EF4-FFF2-40B4-BE49-F238E27FC236}">
                <a16:creationId xmlns:a16="http://schemas.microsoft.com/office/drawing/2014/main" id="{1FFE5619-610A-E3A4-646E-2B4CFB8CD0F9}"/>
              </a:ext>
            </a:extLst>
          </p:cNvPr>
          <p:cNvSpPr/>
          <p:nvPr/>
        </p:nvSpPr>
        <p:spPr>
          <a:xfrm>
            <a:off x="793790" y="2189678"/>
            <a:ext cx="30480" cy="1599009"/>
          </a:xfrm>
          <a:prstGeom prst="rect">
            <a:avLst/>
          </a:prstGeom>
          <a:solidFill>
            <a:srgbClr val="376092"/>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 4">
            <a:extLst>
              <a:ext uri="{FF2B5EF4-FFF2-40B4-BE49-F238E27FC236}">
                <a16:creationId xmlns:a16="http://schemas.microsoft.com/office/drawing/2014/main" id="{27466197-EBE7-70C5-721C-C599CEB0B541}"/>
              </a:ext>
            </a:extLst>
          </p:cNvPr>
          <p:cNvSpPr/>
          <p:nvPr/>
        </p:nvSpPr>
        <p:spPr>
          <a:xfrm>
            <a:off x="946622" y="2916937"/>
            <a:ext cx="13012436" cy="4800600"/>
          </a:xfrm>
          <a:prstGeom prst="rect">
            <a:avLst/>
          </a:prstGeom>
          <a:noFill/>
          <a:ln/>
        </p:spPr>
        <p:txBody>
          <a:bodyPr wrap="square" lIns="0" tIns="0" rIns="0" bIns="0" rtlCol="0" anchor="t"/>
          <a:lstStyle/>
          <a:p>
            <a:pPr marL="0" marR="0" lvl="0" indent="0" algn="l" defTabSz="914400" rtl="0" eaLnBrk="1" fontAlgn="auto" latinLnBrk="0" hangingPunct="1">
              <a:lnSpc>
                <a:spcPts val="2850"/>
              </a:lnSpc>
              <a:spcBef>
                <a:spcPts val="0"/>
              </a:spcBef>
              <a:spcAft>
                <a:spcPts val="0"/>
              </a:spcAft>
              <a:buClrTx/>
              <a:buSzTx/>
              <a:buFontTx/>
              <a:buNone/>
              <a:tabLst/>
              <a:defRPr/>
            </a:pPr>
            <a:endPar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endParaRPr>
          </a:p>
          <a:p>
            <a:pPr marL="0" marR="0" lvl="0" indent="0" algn="ctr" defTabSz="914400" rtl="0" eaLnBrk="1" fontAlgn="auto" latinLnBrk="0" hangingPunct="1">
              <a:lnSpc>
                <a:spcPts val="2850"/>
              </a:lnSpc>
              <a:spcBef>
                <a:spcPts val="0"/>
              </a:spcBef>
              <a:spcAft>
                <a:spcPts val="0"/>
              </a:spcAft>
              <a:buClrTx/>
              <a:buSzTx/>
              <a:buFontTx/>
              <a:buNone/>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In particolare</a:t>
            </a:r>
          </a:p>
          <a:p>
            <a:pPr marL="0" marR="0" lvl="0" indent="0" algn="ctr" defTabSz="914400" rtl="0" eaLnBrk="1" fontAlgn="auto" latinLnBrk="0" hangingPunct="1">
              <a:lnSpc>
                <a:spcPts val="2850"/>
              </a:lnSpc>
              <a:spcBef>
                <a:spcPts val="0"/>
              </a:spcBef>
              <a:spcAft>
                <a:spcPts val="0"/>
              </a:spcAft>
              <a:buClrTx/>
              <a:buSzTx/>
              <a:buFontTx/>
              <a:buNone/>
              <a:tabLst/>
              <a:defRPr/>
            </a:pPr>
            <a:endPar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endParaRPr>
          </a:p>
          <a:p>
            <a:pPr marL="0" marR="0" lvl="0" indent="0" algn="ctr" defTabSz="914400" rtl="0" eaLnBrk="1" fontAlgn="auto" latinLnBrk="0" hangingPunct="1">
              <a:lnSpc>
                <a:spcPts val="2850"/>
              </a:lnSpc>
              <a:spcBef>
                <a:spcPts val="0"/>
              </a:spcBef>
              <a:spcAft>
                <a:spcPts val="0"/>
              </a:spcAft>
              <a:buClrTx/>
              <a:buSzTx/>
              <a:buFontTx/>
              <a:buNone/>
              <a:tabLst/>
              <a:defRPr/>
            </a:pP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L'articolo 15 </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stabilisce che le stazioni appaltanti utilizzano </a:t>
            </a:r>
          </a:p>
          <a:p>
            <a:pPr marL="0" marR="0" lvl="0" indent="0" algn="ctr" defTabSz="914400" rtl="0" eaLnBrk="1" fontAlgn="auto" latinLnBrk="0" hangingPunct="1">
              <a:lnSpc>
                <a:spcPts val="2850"/>
              </a:lnSpc>
              <a:spcBef>
                <a:spcPts val="0"/>
              </a:spcBef>
              <a:spcAft>
                <a:spcPts val="0"/>
              </a:spcAft>
              <a:buClrTx/>
              <a:buSzTx/>
              <a:buFontTx/>
              <a:buNone/>
              <a:tabLst/>
              <a:defRPr/>
            </a:pPr>
            <a:endPar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endParaRPr>
          </a:p>
          <a:p>
            <a:pPr marL="285750" marR="0" lvl="0" indent="-285750" algn="l" defTabSz="914400" rtl="0" eaLnBrk="1" fontAlgn="auto" latinLnBrk="0" hangingPunct="1">
              <a:lnSpc>
                <a:spcPts val="2850"/>
              </a:lnSpc>
              <a:spcBef>
                <a:spcPts val="0"/>
              </a:spcBef>
              <a:spcAft>
                <a:spcPts val="0"/>
              </a:spcAft>
              <a:buClrTx/>
              <a:buSzTx/>
              <a:buFont typeface="Wingdings" panose="05000000000000000000" pitchFamily="2" charset="2"/>
              <a:buChar char="ü"/>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gli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accantonamenti specifici </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previsti nel quadro economico, </a:t>
            </a:r>
          </a:p>
          <a:p>
            <a:pPr marL="285750" marR="0" lvl="0" indent="-285750" algn="l" defTabSz="914400" rtl="0" eaLnBrk="1" fontAlgn="auto" latinLnBrk="0" hangingPunct="1">
              <a:lnSpc>
                <a:spcPts val="2850"/>
              </a:lnSpc>
              <a:spcBef>
                <a:spcPts val="0"/>
              </a:spcBef>
              <a:spcAft>
                <a:spcPts val="0"/>
              </a:spcAft>
              <a:buClrTx/>
              <a:buSzTx/>
              <a:buFont typeface="Wingdings" panose="05000000000000000000" pitchFamily="2" charset="2"/>
              <a:buChar char="ü"/>
              <a:tabLst/>
              <a:defRPr/>
            </a:pPr>
            <a:r>
              <a:rPr lang="it-IT" sz="1750" b="1" noProof="0" dirty="0">
                <a:solidFill>
                  <a:srgbClr val="030303"/>
                </a:solidFill>
                <a:latin typeface="Calibri" panose="020F0502020204030204" pitchFamily="34" charset="0"/>
                <a:ea typeface="Nunito Sans" pitchFamily="34" charset="-122"/>
                <a:cs typeface="Calibri" panose="020F0502020204030204" pitchFamily="34" charset="0"/>
              </a:rPr>
              <a:t>i</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 50% delle risorse </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accantonate per imprevisti, </a:t>
            </a:r>
          </a:p>
          <a:p>
            <a:pPr marL="285750" marR="0" lvl="0" indent="-285750" algn="l" defTabSz="914400" rtl="0" eaLnBrk="1" fontAlgn="auto" latinLnBrk="0" hangingPunct="1">
              <a:lnSpc>
                <a:spcPts val="2850"/>
              </a:lnSpc>
              <a:spcBef>
                <a:spcPts val="0"/>
              </a:spcBef>
              <a:spcAft>
                <a:spcPts val="0"/>
              </a:spcAft>
              <a:buClrTx/>
              <a:buSzTx/>
              <a:buFont typeface="Wingdings" panose="05000000000000000000" pitchFamily="2" charset="2"/>
              <a:buChar char="ü"/>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le somme derivanti dai ribassi d'asta e</a:t>
            </a:r>
          </a:p>
          <a:p>
            <a:pPr marL="285750" marR="0" lvl="0" indent="-285750" algn="l" defTabSz="914400" rtl="0" eaLnBrk="1" fontAlgn="auto" latinLnBrk="0" hangingPunct="1">
              <a:lnSpc>
                <a:spcPts val="2850"/>
              </a:lnSpc>
              <a:spcBef>
                <a:spcPts val="0"/>
              </a:spcBef>
              <a:spcAft>
                <a:spcPts val="0"/>
              </a:spcAft>
              <a:buClrTx/>
              <a:buSzTx/>
              <a:buFont typeface="Wingdings" panose="05000000000000000000" pitchFamily="2" charset="2"/>
              <a:buChar char="ü"/>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le somme disponibili relative ad altri interventi già collaudati. </a:t>
            </a:r>
          </a:p>
          <a:p>
            <a:pPr marL="0" marR="0" lvl="0" indent="0" algn="l" defTabSz="914400" rtl="0" eaLnBrk="1" fontAlgn="auto" latinLnBrk="0" hangingPunct="1">
              <a:lnSpc>
                <a:spcPts val="2850"/>
              </a:lnSpc>
              <a:spcBef>
                <a:spcPts val="0"/>
              </a:spcBef>
              <a:spcAft>
                <a:spcPts val="0"/>
              </a:spcAft>
              <a:buClrTx/>
              <a:buSzTx/>
              <a:buFontTx/>
              <a:buNone/>
              <a:tabLst/>
              <a:defRPr/>
            </a:pPr>
            <a:endPar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endParaRPr>
          </a:p>
          <a:p>
            <a:pPr marL="0" marR="0" lvl="0" indent="0" algn="l" defTabSz="914400" rtl="0" eaLnBrk="1" fontAlgn="auto" latinLnBrk="0" hangingPunct="1">
              <a:lnSpc>
                <a:spcPts val="2850"/>
              </a:lnSpc>
              <a:spcBef>
                <a:spcPts val="0"/>
              </a:spcBef>
              <a:spcAft>
                <a:spcPts val="0"/>
              </a:spcAft>
              <a:buClrTx/>
              <a:buSzTx/>
              <a:buFontTx/>
              <a:buNone/>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Quando le somme disponibili risultano utilizzate o impegnate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in una percentuale pari o superiore all'80%, </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 stazione appaltante deve attivare in tempo utile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le procedure per il reintegro.</a:t>
            </a:r>
            <a:endParaRPr kumimoji="0" lang="it-IT" sz="175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38763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5" end="5"/>
                                            </p:txEl>
                                          </p:spTgt>
                                        </p:tgtEl>
                                        <p:attrNameLst>
                                          <p:attrName>style.visibility</p:attrName>
                                        </p:attrNameLst>
                                      </p:cBhvr>
                                      <p:to>
                                        <p:strVal val="visible"/>
                                      </p:to>
                                    </p:set>
                                    <p:anim calcmode="lin" valueType="num">
                                      <p:cBhvr additive="base">
                                        <p:cTn id="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6" end="6"/>
                                            </p:txEl>
                                          </p:spTgt>
                                        </p:tgtEl>
                                        <p:attrNameLst>
                                          <p:attrName>style.visibility</p:attrName>
                                        </p:attrNameLst>
                                      </p:cBhvr>
                                      <p:to>
                                        <p:strVal val="visible"/>
                                      </p:to>
                                    </p:set>
                                    <p:anim calcmode="lin" valueType="num">
                                      <p:cBhvr additive="base">
                                        <p:cTn id="1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7" end="7"/>
                                            </p:txEl>
                                          </p:spTgt>
                                        </p:tgtEl>
                                        <p:attrNameLst>
                                          <p:attrName>style.visibility</p:attrName>
                                        </p:attrNameLst>
                                      </p:cBhvr>
                                      <p:to>
                                        <p:strVal val="visible"/>
                                      </p:to>
                                    </p:set>
                                    <p:anim calcmode="lin" valueType="num">
                                      <p:cBhvr additive="base">
                                        <p:cTn id="1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8" end="8"/>
                                            </p:txEl>
                                          </p:spTgt>
                                        </p:tgtEl>
                                        <p:attrNameLst>
                                          <p:attrName>style.visibility</p:attrName>
                                        </p:attrNameLst>
                                      </p:cBhvr>
                                      <p:to>
                                        <p:strVal val="visible"/>
                                      </p:to>
                                    </p:set>
                                    <p:anim calcmode="lin" valueType="num">
                                      <p:cBhvr additive="base">
                                        <p:cTn id="25"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721043" y="897612"/>
            <a:ext cx="5302091" cy="643771"/>
          </a:xfrm>
          <a:prstGeom prst="rect">
            <a:avLst/>
          </a:prstGeom>
          <a:noFill/>
          <a:ln/>
        </p:spPr>
        <p:txBody>
          <a:bodyPr wrap="none" lIns="0" tIns="0" rIns="0" bIns="0" rtlCol="0" anchor="t"/>
          <a:lstStyle/>
          <a:p>
            <a:pPr marL="0" marR="0" lvl="0" indent="0" algn="l" defTabSz="914400" rtl="0" eaLnBrk="1" fontAlgn="auto" latinLnBrk="0" hangingPunct="1">
              <a:lnSpc>
                <a:spcPts val="5050"/>
              </a:lnSpc>
              <a:spcBef>
                <a:spcPts val="0"/>
              </a:spcBef>
              <a:spcAft>
                <a:spcPts val="0"/>
              </a:spcAft>
              <a:buClrTx/>
              <a:buSzTx/>
              <a:buFontTx/>
              <a:buNone/>
              <a:tabLst/>
              <a:defRPr/>
            </a:pPr>
            <a:r>
              <a:rPr kumimoji="0" lang="it-IT" sz="4050" b="1" i="0" u="none" strike="noStrike" kern="1200" cap="none" spc="0" normalizeH="0" baseline="0" noProof="0" dirty="0">
                <a:ln>
                  <a:noFill/>
                </a:ln>
                <a:solidFill>
                  <a:srgbClr val="376092"/>
                </a:solidFill>
                <a:effectLst/>
                <a:uLnTx/>
                <a:uFillTx/>
                <a:latin typeface="Calibri" panose="020F0502020204030204" pitchFamily="34" charset="0"/>
                <a:ea typeface="Inter Bold" pitchFamily="34" charset="-122"/>
                <a:cs typeface="Calibri" panose="020F0502020204030204" pitchFamily="34" charset="0"/>
              </a:rPr>
              <a:t>Disciplina Transitoria</a:t>
            </a:r>
            <a:endParaRPr kumimoji="0" lang="it-IT" sz="4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p:cNvSpPr/>
          <p:nvPr/>
        </p:nvSpPr>
        <p:spPr>
          <a:xfrm>
            <a:off x="1054180" y="1773079"/>
            <a:ext cx="12879348" cy="659130"/>
          </a:xfrm>
          <a:prstGeom prst="rect">
            <a:avLst/>
          </a:prstGeom>
          <a:noFill/>
          <a:ln/>
        </p:spPr>
        <p:txBody>
          <a:bodyPr wrap="square" lIns="0" tIns="0" rIns="0" bIns="0" rtlCol="0" anchor="t"/>
          <a:lstStyle/>
          <a:p>
            <a:pPr marL="0" marR="0" lvl="0" indent="0" algn="l" defTabSz="914400" rtl="0" eaLnBrk="1" fontAlgn="auto" latinLnBrk="0" hangingPunct="1">
              <a:lnSpc>
                <a:spcPts val="255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 disciplina transitoria stabilisce una </a:t>
            </a:r>
            <a:r>
              <a:rPr kumimoji="0" lang="it-IT" sz="16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chiara demarcazione temporale per l'applicazione dei nuovi indici sintetici</a:t>
            </a:r>
            <a:r>
              <a:rPr kumimoji="0" lang="it-IT" sz="16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le procedure avviate dopo la pubblicazione del provvedimento MIT seguiranno i nuovi indici, mentre quelle precedenti continueranno con gli indici ISTAT esistenti.</a:t>
            </a:r>
            <a:endParaRPr kumimoji="0" lang="it-IT"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hape 2"/>
          <p:cNvSpPr/>
          <p:nvPr/>
        </p:nvSpPr>
        <p:spPr>
          <a:xfrm>
            <a:off x="732473" y="1610916"/>
            <a:ext cx="22860" cy="1122521"/>
          </a:xfrm>
          <a:prstGeom prst="rect">
            <a:avLst/>
          </a:prstGeom>
          <a:solidFill>
            <a:srgbClr val="376092"/>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 3"/>
          <p:cNvSpPr/>
          <p:nvPr/>
        </p:nvSpPr>
        <p:spPr>
          <a:xfrm>
            <a:off x="778193" y="2965133"/>
            <a:ext cx="4132898" cy="1125259"/>
          </a:xfrm>
          <a:prstGeom prst="rect">
            <a:avLst/>
          </a:prstGeom>
          <a:noFill/>
          <a:ln/>
        </p:spPr>
        <p:txBody>
          <a:bodyPr wrap="none" lIns="0" tIns="0" rIns="0" bIns="0" rtlCol="0" anchor="t"/>
          <a:lstStyle/>
          <a:p>
            <a:pPr marL="0" marR="0" lvl="0" indent="0" algn="ctr" defTabSz="914400" rtl="0" eaLnBrk="1" fontAlgn="auto" latinLnBrk="0" hangingPunct="1">
              <a:lnSpc>
                <a:spcPts val="5350"/>
              </a:lnSpc>
              <a:spcBef>
                <a:spcPts val="0"/>
              </a:spcBef>
              <a:spcAft>
                <a:spcPts val="0"/>
              </a:spcAft>
              <a:buClrTx/>
              <a:buSzTx/>
              <a:buFontTx/>
              <a:buNone/>
              <a:tabLst/>
              <a:defRPr/>
            </a:pPr>
            <a:r>
              <a:rPr kumimoji="0" lang="it-IT" sz="53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1</a:t>
            </a:r>
            <a:endParaRPr kumimoji="0" lang="it-IT" sz="53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 4"/>
          <p:cNvSpPr/>
          <p:nvPr/>
        </p:nvSpPr>
        <p:spPr>
          <a:xfrm>
            <a:off x="1528405" y="3794165"/>
            <a:ext cx="2575322" cy="875466"/>
          </a:xfrm>
          <a:prstGeom prst="rect">
            <a:avLst/>
          </a:prstGeom>
          <a:noFill/>
          <a:ln/>
        </p:spPr>
        <p:txBody>
          <a:bodyPr wrap="none" lIns="0" tIns="0" rIns="0" bIns="0" rtlCol="0" anchor="t"/>
          <a:lstStyle/>
          <a:p>
            <a:pPr marL="0" marR="0" lvl="0" indent="0" algn="ctr" defTabSz="914400" rtl="0" eaLnBrk="1" fontAlgn="auto" latinLnBrk="0" hangingPunct="1">
              <a:lnSpc>
                <a:spcPts val="2500"/>
              </a:lnSpc>
              <a:spcBef>
                <a:spcPts val="0"/>
              </a:spcBef>
              <a:spcAft>
                <a:spcPts val="0"/>
              </a:spcAft>
              <a:buClrTx/>
              <a:buSzTx/>
              <a:buFontTx/>
              <a:buNone/>
              <a:tabLst/>
              <a:defRPr/>
            </a:pPr>
            <a:r>
              <a:rPr kumimoji="0" lang="it-IT" sz="200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Nuove Procedure</a:t>
            </a:r>
            <a:endPar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 5"/>
          <p:cNvSpPr/>
          <p:nvPr/>
        </p:nvSpPr>
        <p:spPr>
          <a:xfrm>
            <a:off x="755333" y="4322088"/>
            <a:ext cx="4155758" cy="1789390"/>
          </a:xfrm>
          <a:prstGeom prst="rect">
            <a:avLst/>
          </a:prstGeom>
          <a:noFill/>
          <a:ln/>
        </p:spPr>
        <p:txBody>
          <a:bodyPr wrap="square" lIns="0" tIns="0" rIns="0" bIns="0" rtlCol="0" anchor="t"/>
          <a:lstStyle/>
          <a:p>
            <a:pPr marL="0" marR="0" lvl="0" indent="0" algn="ctr" defTabSz="914400" rtl="0" eaLnBrk="1" fontAlgn="auto" latinLnBrk="0" hangingPunct="1">
              <a:lnSpc>
                <a:spcPts val="255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Le disposizioni dell'Allegato II.2-bis si applicano alle procedure di affidamento avviate dopo la pubblicazione del provvedimento del MIT con i nuovi indici.</a:t>
            </a:r>
            <a:endParaRPr kumimoji="0" lang="it-IT"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 6"/>
          <p:cNvSpPr/>
          <p:nvPr/>
        </p:nvSpPr>
        <p:spPr>
          <a:xfrm>
            <a:off x="5129785" y="2965133"/>
            <a:ext cx="4280440" cy="1125259"/>
          </a:xfrm>
          <a:prstGeom prst="rect">
            <a:avLst/>
          </a:prstGeom>
          <a:noFill/>
          <a:ln/>
        </p:spPr>
        <p:txBody>
          <a:bodyPr wrap="none" lIns="0" tIns="0" rIns="0" bIns="0" rtlCol="0" anchor="t"/>
          <a:lstStyle/>
          <a:p>
            <a:pPr marL="0" marR="0" lvl="0" indent="0" algn="ctr" defTabSz="914400" rtl="0" eaLnBrk="1" fontAlgn="auto" latinLnBrk="0" hangingPunct="1">
              <a:lnSpc>
                <a:spcPts val="5350"/>
              </a:lnSpc>
              <a:spcBef>
                <a:spcPts val="0"/>
              </a:spcBef>
              <a:spcAft>
                <a:spcPts val="0"/>
              </a:spcAft>
              <a:buClrTx/>
              <a:buSzTx/>
              <a:buFontTx/>
              <a:buNone/>
              <a:tabLst/>
              <a:defRPr/>
            </a:pPr>
            <a:r>
              <a:rPr kumimoji="0" lang="it-IT" sz="53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2</a:t>
            </a:r>
            <a:endParaRPr kumimoji="0" lang="it-IT" sz="53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ext 7"/>
          <p:cNvSpPr/>
          <p:nvPr/>
        </p:nvSpPr>
        <p:spPr>
          <a:xfrm>
            <a:off x="6108192" y="3794165"/>
            <a:ext cx="2494550" cy="875466"/>
          </a:xfrm>
          <a:prstGeom prst="rect">
            <a:avLst/>
          </a:prstGeom>
          <a:noFill/>
          <a:ln/>
        </p:spPr>
        <p:txBody>
          <a:bodyPr wrap="none" lIns="0" tIns="0" rIns="0" bIns="0" rtlCol="0" anchor="t"/>
          <a:lstStyle/>
          <a:p>
            <a:pPr marL="0" marR="0" lvl="0" indent="0" algn="ctr" defTabSz="914400" rtl="0" eaLnBrk="1" fontAlgn="auto" latinLnBrk="0" hangingPunct="1">
              <a:lnSpc>
                <a:spcPts val="2500"/>
              </a:lnSpc>
              <a:spcBef>
                <a:spcPts val="0"/>
              </a:spcBef>
              <a:spcAft>
                <a:spcPts val="0"/>
              </a:spcAft>
              <a:buClrTx/>
              <a:buSzTx/>
              <a:buFontTx/>
              <a:buNone/>
              <a:tabLst/>
              <a:defRPr/>
            </a:pPr>
            <a:r>
              <a:rPr kumimoji="0" lang="it-IT" sz="200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Procedure in Corso</a:t>
            </a:r>
            <a:endPar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 8"/>
          <p:cNvSpPr/>
          <p:nvPr/>
        </p:nvSpPr>
        <p:spPr>
          <a:xfrm>
            <a:off x="5228035" y="4328350"/>
            <a:ext cx="4190167" cy="1318260"/>
          </a:xfrm>
          <a:prstGeom prst="rect">
            <a:avLst/>
          </a:prstGeom>
          <a:noFill/>
          <a:ln/>
        </p:spPr>
        <p:txBody>
          <a:bodyPr wrap="square" lIns="0" tIns="0" rIns="0" bIns="0" rtlCol="0" anchor="t"/>
          <a:lstStyle/>
          <a:p>
            <a:pPr marL="0" marR="0" lvl="0" indent="0" algn="ctr" defTabSz="914400" rtl="0" eaLnBrk="1" fontAlgn="auto" latinLnBrk="0" hangingPunct="1">
              <a:lnSpc>
                <a:spcPts val="255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Alle procedure avviate prima della pubblicazione del provvedimento del MIT continuano ad applicarsi i precedenti indici sintetici individuati da ISTAT.</a:t>
            </a:r>
            <a:endParaRPr kumimoji="0" lang="it-IT"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Text 9"/>
          <p:cNvSpPr/>
          <p:nvPr/>
        </p:nvSpPr>
        <p:spPr>
          <a:xfrm>
            <a:off x="9719191" y="2965133"/>
            <a:ext cx="4190048" cy="1125259"/>
          </a:xfrm>
          <a:prstGeom prst="rect">
            <a:avLst/>
          </a:prstGeom>
          <a:noFill/>
          <a:ln/>
        </p:spPr>
        <p:txBody>
          <a:bodyPr wrap="none" lIns="0" tIns="0" rIns="0" bIns="0" rtlCol="0" anchor="t"/>
          <a:lstStyle/>
          <a:p>
            <a:pPr marL="0" marR="0" lvl="0" indent="0" algn="ctr" defTabSz="914400" rtl="0" eaLnBrk="1" fontAlgn="auto" latinLnBrk="0" hangingPunct="1">
              <a:lnSpc>
                <a:spcPts val="5350"/>
              </a:lnSpc>
              <a:spcBef>
                <a:spcPts val="0"/>
              </a:spcBef>
              <a:spcAft>
                <a:spcPts val="0"/>
              </a:spcAft>
              <a:buClrTx/>
              <a:buSzTx/>
              <a:buFontTx/>
              <a:buNone/>
              <a:tabLst/>
              <a:defRPr/>
            </a:pPr>
            <a:r>
              <a:rPr kumimoji="0" lang="it-IT" sz="53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3</a:t>
            </a:r>
            <a:endParaRPr kumimoji="0" lang="it-IT" sz="53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Text 10"/>
          <p:cNvSpPr/>
          <p:nvPr/>
        </p:nvSpPr>
        <p:spPr>
          <a:xfrm>
            <a:off x="10607206" y="3931920"/>
            <a:ext cx="2494669" cy="737711"/>
          </a:xfrm>
          <a:prstGeom prst="rect">
            <a:avLst/>
          </a:prstGeom>
          <a:noFill/>
          <a:ln/>
        </p:spPr>
        <p:txBody>
          <a:bodyPr wrap="none" lIns="0" tIns="0" rIns="0" bIns="0" rtlCol="0" anchor="t"/>
          <a:lstStyle/>
          <a:p>
            <a:pPr marL="0" marR="0" lvl="0" indent="0" algn="ctr" defTabSz="914400" rtl="0" eaLnBrk="1" fontAlgn="auto" latinLnBrk="0" hangingPunct="1">
              <a:lnSpc>
                <a:spcPts val="2500"/>
              </a:lnSpc>
              <a:spcBef>
                <a:spcPts val="0"/>
              </a:spcBef>
              <a:spcAft>
                <a:spcPts val="0"/>
              </a:spcAft>
              <a:buClrTx/>
              <a:buSzTx/>
              <a:buFontTx/>
              <a:buNone/>
              <a:tabLst/>
              <a:defRPr/>
            </a:pPr>
            <a:r>
              <a:rPr kumimoji="0" lang="it-IT" sz="200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Utilizzo Statistico</a:t>
            </a:r>
            <a:endPar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 11"/>
          <p:cNvSpPr/>
          <p:nvPr/>
        </p:nvSpPr>
        <p:spPr>
          <a:xfrm>
            <a:off x="9719072" y="4322088"/>
            <a:ext cx="4362688" cy="1648944"/>
          </a:xfrm>
          <a:prstGeom prst="rect">
            <a:avLst/>
          </a:prstGeom>
          <a:noFill/>
          <a:ln/>
        </p:spPr>
        <p:txBody>
          <a:bodyPr wrap="square" lIns="0" tIns="0" rIns="0" bIns="0" rtlCol="0" anchor="t"/>
          <a:lstStyle/>
          <a:p>
            <a:pPr marL="0" marR="0" lvl="0" indent="0" algn="ctr" defTabSz="914400" rtl="0" eaLnBrk="1" fontAlgn="auto" latinLnBrk="0" hangingPunct="1">
              <a:lnSpc>
                <a:spcPts val="255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Dopo la pubblicazione del provvedimento del MIT, i precedenti indici ISTAT potranno essere utilizzati solo a fini statistici, salvo che per le procedure già avviate.</a:t>
            </a:r>
            <a:endParaRPr kumimoji="0" lang="it-IT"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Text 12"/>
          <p:cNvSpPr/>
          <p:nvPr/>
        </p:nvSpPr>
        <p:spPr>
          <a:xfrm>
            <a:off x="721043" y="6343174"/>
            <a:ext cx="13188315" cy="988695"/>
          </a:xfrm>
          <a:prstGeom prst="rect">
            <a:avLst/>
          </a:prstGeom>
          <a:noFill/>
          <a:ln/>
        </p:spPr>
        <p:txBody>
          <a:bodyPr wrap="square" lIns="0" tIns="0" rIns="0" bIns="0" rtlCol="0" anchor="t"/>
          <a:lstStyle/>
          <a:p>
            <a:pPr marL="0" marR="0" lvl="0" indent="0" algn="l" defTabSz="914400" rtl="0" eaLnBrk="1" fontAlgn="auto" latinLnBrk="0" hangingPunct="1">
              <a:lnSpc>
                <a:spcPts val="2550"/>
              </a:lnSpc>
              <a:spcBef>
                <a:spcPts val="0"/>
              </a:spcBef>
              <a:spcAft>
                <a:spcPts val="0"/>
              </a:spcAft>
              <a:buClrTx/>
              <a:buSzTx/>
              <a:buFontTx/>
              <a:buNone/>
              <a:tabLst/>
              <a:defRPr/>
            </a:pPr>
            <a:endParaRPr kumimoji="0" lang="it-IT"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1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793790" y="1455420"/>
            <a:ext cx="12190809" cy="1417558"/>
          </a:xfrm>
          <a:prstGeom prst="rect">
            <a:avLst/>
          </a:prstGeom>
          <a:noFill/>
          <a:ln/>
        </p:spPr>
        <p:txBody>
          <a:bodyPr wrap="square" lIns="0" tIns="0" rIns="0" bIns="0" rtlCol="0" anchor="t"/>
          <a:lstStyle/>
          <a:p>
            <a:pPr marL="0" marR="0" lvl="0" indent="0" algn="l" defTabSz="914400" rtl="0" eaLnBrk="1" fontAlgn="auto" latinLnBrk="0" hangingPunct="1">
              <a:lnSpc>
                <a:spcPts val="5550"/>
              </a:lnSpc>
              <a:spcBef>
                <a:spcPts val="0"/>
              </a:spcBef>
              <a:spcAft>
                <a:spcPts val="0"/>
              </a:spcAft>
              <a:buClrTx/>
              <a:buSzTx/>
              <a:buFontTx/>
              <a:buNone/>
              <a:tabLst/>
              <a:defRPr/>
            </a:pPr>
            <a:r>
              <a:rPr kumimoji="0" lang="it-IT" sz="4450" b="1" i="0" u="none" strike="noStrike" kern="1200" cap="none" spc="0" normalizeH="0" baseline="0" noProof="0" dirty="0">
                <a:ln>
                  <a:noFill/>
                </a:ln>
                <a:solidFill>
                  <a:srgbClr val="2F4471"/>
                </a:solidFill>
                <a:effectLst/>
                <a:uLnTx/>
                <a:uFillTx/>
                <a:latin typeface="Calibri" panose="020F0502020204030204" pitchFamily="34" charset="0"/>
                <a:ea typeface="Nunito Sans Bold" pitchFamily="34" charset="-122"/>
                <a:cs typeface="Calibri" panose="020F0502020204030204" pitchFamily="34" charset="0"/>
              </a:rPr>
              <a:t>Aggiornamenti su Revisione Prezzi: Parere MIT n. 3312/2025</a:t>
            </a:r>
            <a:endParaRPr kumimoji="0" lang="it-IT" sz="44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p:cNvSpPr/>
          <p:nvPr/>
        </p:nvSpPr>
        <p:spPr>
          <a:xfrm>
            <a:off x="793790" y="3326606"/>
            <a:ext cx="12190809" cy="1451610"/>
          </a:xfrm>
          <a:prstGeom prst="rect">
            <a:avLst/>
          </a:prstGeom>
          <a:noFill/>
          <a:ln/>
        </p:spPr>
        <p:txBody>
          <a:bodyPr wrap="square" lIns="0" tIns="0" rIns="0" bIns="0" rtlCol="0" anchor="t"/>
          <a:lstStyle/>
          <a:p>
            <a:pPr marL="0" marR="0" lvl="0" indent="0" algn="l" defTabSz="914400" rtl="0" eaLnBrk="1" fontAlgn="auto" latinLnBrk="0" hangingPunct="1">
              <a:lnSpc>
                <a:spcPts val="2850"/>
              </a:lnSpc>
              <a:spcBef>
                <a:spcPts val="0"/>
              </a:spcBef>
              <a:spcAft>
                <a:spcPts val="0"/>
              </a:spcAft>
              <a:buClrTx/>
              <a:buSzTx/>
              <a:buFontTx/>
              <a:buNone/>
              <a:tabLst/>
              <a:defRPr/>
            </a:pPr>
            <a:r>
              <a:rPr kumimoji="0" lang="it-IT" sz="1750" b="1" i="0" u="none" strike="noStrike" kern="1200" cap="none" spc="0" normalizeH="0" baseline="0" noProof="0" dirty="0">
                <a:ln>
                  <a:noFill/>
                </a:ln>
                <a:solidFill>
                  <a:srgbClr val="1F497D"/>
                </a:solidFill>
                <a:effectLst/>
                <a:uLnTx/>
                <a:uFillTx/>
                <a:latin typeface="Calibri" panose="020F0502020204030204" pitchFamily="34" charset="0"/>
                <a:ea typeface="Nunito Sans Bold" pitchFamily="34" charset="-122"/>
                <a:cs typeface="Calibri" panose="020F0502020204030204" pitchFamily="34" charset="0"/>
              </a:rPr>
              <a:t>Il Ministero delle Infrastrutture e Trasporti ha recentemente emanato il Parere n. 3312/2025, fornendo importanti chiarimenti sull'applicazione dell'articolo 60 del Codice dei contratti pubblici, così come modificato dal recente Decreto Legislativo 209/2024. Questo documento rappresenta una guida essenziale per tutti gli operatori del settore degli appalti pubblici di lavori.</a:t>
            </a:r>
            <a:endParaRPr kumimoji="0" lang="it-IT" sz="17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ext 2"/>
          <p:cNvSpPr/>
          <p:nvPr/>
        </p:nvSpPr>
        <p:spPr>
          <a:xfrm>
            <a:off x="452388" y="5098919"/>
            <a:ext cx="12469354" cy="435607"/>
          </a:xfrm>
          <a:prstGeom prst="rect">
            <a:avLst/>
          </a:prstGeom>
          <a:noFill/>
          <a:ln/>
        </p:spPr>
        <p:txBody>
          <a:bodyPr wrap="square" lIns="0" tIns="0" rIns="0" bIns="0" rtlCol="0" anchor="t"/>
          <a:lstStyle/>
          <a:p>
            <a:pPr marL="0" marR="0" lvl="0" indent="0" algn="ctr" defTabSz="914400" rtl="0" eaLnBrk="1" fontAlgn="auto" latinLnBrk="0" hangingPunct="1">
              <a:lnSpc>
                <a:spcPts val="2850"/>
              </a:lnSpc>
              <a:spcBef>
                <a:spcPts val="0"/>
              </a:spcBef>
              <a:spcAft>
                <a:spcPts val="0"/>
              </a:spcAft>
              <a:buClrTx/>
              <a:buSzTx/>
              <a:buFontTx/>
              <a:buNone/>
              <a:tabLst/>
              <a:defRPr/>
            </a:pPr>
            <a:r>
              <a:rPr kumimoji="0" lang="it-IT" sz="1750" b="1" i="0" u="none" strike="noStrike" kern="1200" cap="none" spc="0" normalizeH="0" baseline="0" noProof="0" dirty="0">
                <a:ln>
                  <a:noFill/>
                </a:ln>
                <a:solidFill>
                  <a:srgbClr val="1F497D"/>
                </a:solidFill>
                <a:effectLst/>
                <a:uLnTx/>
                <a:uFillTx/>
                <a:latin typeface="Calibri" panose="020F0502020204030204" pitchFamily="34" charset="0"/>
                <a:ea typeface="Nunito Sans Bold" pitchFamily="34" charset="-122"/>
                <a:cs typeface="Calibri" panose="020F0502020204030204" pitchFamily="34" charset="0"/>
              </a:rPr>
              <a:t>Il parere risponde </a:t>
            </a:r>
            <a:r>
              <a:rPr kumimoji="0" lang="it-IT" sz="2400" b="1" i="0" u="none" strike="noStrike" kern="1200" cap="none" spc="0" normalizeH="0" baseline="0" noProof="0" dirty="0">
                <a:ln>
                  <a:noFill/>
                </a:ln>
                <a:solidFill>
                  <a:srgbClr val="1F497D"/>
                </a:solidFill>
                <a:effectLst/>
                <a:uLnTx/>
                <a:uFillTx/>
                <a:latin typeface="Calibri" panose="020F0502020204030204" pitchFamily="34" charset="0"/>
                <a:ea typeface="Nunito Sans Bold" pitchFamily="34" charset="-122"/>
                <a:cs typeface="Calibri" panose="020F0502020204030204" pitchFamily="34" charset="0"/>
              </a:rPr>
              <a:t>a due quesiti fondamentali: </a:t>
            </a:r>
          </a:p>
          <a:p>
            <a:pPr marR="0" lvl="0" algn="l" defTabSz="914400" rtl="0" eaLnBrk="1" fontAlgn="auto" latinLnBrk="0" hangingPunct="1">
              <a:lnSpc>
                <a:spcPts val="2850"/>
              </a:lnSpc>
              <a:spcBef>
                <a:spcPts val="0"/>
              </a:spcBef>
              <a:spcAft>
                <a:spcPts val="0"/>
              </a:spcAft>
              <a:buClrTx/>
              <a:buSzTx/>
              <a:tabLst/>
              <a:defRPr/>
            </a:pPr>
            <a:endParaRPr kumimoji="0" lang="it-IT" sz="17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 4"/>
          <p:cNvSpPr/>
          <p:nvPr/>
        </p:nvSpPr>
        <p:spPr>
          <a:xfrm>
            <a:off x="902256" y="6526768"/>
            <a:ext cx="145852" cy="97512"/>
          </a:xfrm>
          <a:prstGeom prst="rect">
            <a:avLst/>
          </a:prstGeom>
          <a:noFill/>
          <a:ln/>
        </p:spPr>
        <p:txBody>
          <a:bodyPr wrap="none" lIns="0" tIns="0" rIns="0" bIns="0" rtlCol="0" anchor="t"/>
          <a:lstStyle/>
          <a:p>
            <a:pPr marL="0" marR="0" lvl="0" indent="0" algn="ctr" defTabSz="914400" rtl="0" eaLnBrk="1" fontAlgn="auto" latinLnBrk="0" hangingPunct="1">
              <a:lnSpc>
                <a:spcPts val="750"/>
              </a:lnSpc>
              <a:spcBef>
                <a:spcPts val="0"/>
              </a:spcBef>
              <a:spcAft>
                <a:spcPts val="0"/>
              </a:spcAft>
              <a:buClrTx/>
              <a:buSzTx/>
              <a:buFontTx/>
              <a:buNone/>
              <a:tabLst/>
              <a:defRPr/>
            </a:pPr>
            <a:endParaRPr kumimoji="0" lang="it-IT" sz="7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8" name="Image 0" descr="preencoded.png"/>
          <p:cNvPicPr>
            <a:picLocks noChangeAspect="1"/>
          </p:cNvPicPr>
          <p:nvPr/>
        </p:nvPicPr>
        <p:blipFill>
          <a:blip r:embed="rId3"/>
          <a:stretch>
            <a:fillRect/>
          </a:stretch>
        </p:blipFill>
        <p:spPr>
          <a:xfrm>
            <a:off x="13213080" y="228600"/>
            <a:ext cx="1188720" cy="301943"/>
          </a:xfrm>
          <a:prstGeom prst="rect">
            <a:avLst/>
          </a:prstGeom>
        </p:spPr>
      </p:pic>
      <p:sp>
        <p:nvSpPr>
          <p:cNvPr id="5" name="CasellaDiTesto 4">
            <a:extLst>
              <a:ext uri="{FF2B5EF4-FFF2-40B4-BE49-F238E27FC236}">
                <a16:creationId xmlns:a16="http://schemas.microsoft.com/office/drawing/2014/main" id="{5BC118B9-7F2B-810C-8A61-2979ABD61235}"/>
              </a:ext>
            </a:extLst>
          </p:cNvPr>
          <p:cNvSpPr txBox="1"/>
          <p:nvPr/>
        </p:nvSpPr>
        <p:spPr>
          <a:xfrm>
            <a:off x="793790" y="5534526"/>
            <a:ext cx="13430210" cy="802399"/>
          </a:xfrm>
          <a:prstGeom prst="rect">
            <a:avLst/>
          </a:prstGeom>
          <a:noFill/>
        </p:spPr>
        <p:txBody>
          <a:bodyPr wrap="square" rtlCol="0">
            <a:spAutoFit/>
          </a:bodyPr>
          <a:lstStyle/>
          <a:p>
            <a:pPr marL="0" marR="0" lvl="0" indent="0" algn="l" defTabSz="914400" rtl="0" eaLnBrk="1" fontAlgn="auto" latinLnBrk="0" hangingPunct="1">
              <a:lnSpc>
                <a:spcPts val="2850"/>
              </a:lnSpc>
              <a:spcBef>
                <a:spcPts val="0"/>
              </a:spcBef>
              <a:spcAft>
                <a:spcPts val="0"/>
              </a:spcAft>
              <a:buClrTx/>
              <a:buSzTx/>
              <a:buFontTx/>
              <a:buNone/>
              <a:tabLst/>
              <a:defRPr/>
            </a:pPr>
            <a:r>
              <a:rPr kumimoji="0" lang="it-IT" sz="1750" b="1" i="0" u="none" strike="noStrike" kern="1200" cap="none" spc="0" normalizeH="0" baseline="0" noProof="0" dirty="0">
                <a:ln>
                  <a:noFill/>
                </a:ln>
                <a:solidFill>
                  <a:srgbClr val="1F497D"/>
                </a:solidFill>
                <a:effectLst/>
                <a:uLnTx/>
                <a:uFillTx/>
                <a:latin typeface="Calibri" panose="020F0502020204030204" pitchFamily="34" charset="0"/>
                <a:ea typeface="Nunito Sans Bold" pitchFamily="34" charset="-122"/>
                <a:cs typeface="Calibri" panose="020F0502020204030204" pitchFamily="34" charset="0"/>
              </a:rPr>
              <a:t>1) l'applicabilità delle disposizioni della precedente formulazione della norma per le procedure avviate dal 31 dicembre 2024 (in attesa dell'adozione ministeriale degli indici di costo delle lavorazioni) </a:t>
            </a:r>
          </a:p>
        </p:txBody>
      </p:sp>
      <p:sp>
        <p:nvSpPr>
          <p:cNvPr id="7" name="CasellaDiTesto 6">
            <a:extLst>
              <a:ext uri="{FF2B5EF4-FFF2-40B4-BE49-F238E27FC236}">
                <a16:creationId xmlns:a16="http://schemas.microsoft.com/office/drawing/2014/main" id="{EE7F163D-F7E4-597B-E922-E767FF20359F}"/>
              </a:ext>
            </a:extLst>
          </p:cNvPr>
          <p:cNvSpPr txBox="1"/>
          <p:nvPr/>
        </p:nvSpPr>
        <p:spPr>
          <a:xfrm>
            <a:off x="624113" y="6624280"/>
            <a:ext cx="8668503" cy="361637"/>
          </a:xfrm>
          <a:prstGeom prst="rect">
            <a:avLst/>
          </a:prstGeom>
          <a:noFill/>
        </p:spPr>
        <p:txBody>
          <a:bodyPr wrap="square" rtlCol="0">
            <a:spAutoFit/>
          </a:bodyPr>
          <a:lstStyle/>
          <a:p>
            <a:r>
              <a:rPr kumimoji="0" lang="it-IT" sz="1750" b="1" i="0" u="none" strike="noStrike" kern="1200" cap="none" spc="0" normalizeH="0" baseline="0" noProof="0" dirty="0">
                <a:ln>
                  <a:noFill/>
                </a:ln>
                <a:solidFill>
                  <a:srgbClr val="1F497D"/>
                </a:solidFill>
                <a:effectLst/>
                <a:uLnTx/>
                <a:uFillTx/>
                <a:latin typeface="Calibri" panose="020F0502020204030204" pitchFamily="34" charset="0"/>
                <a:ea typeface="Nunito Sans Bold" pitchFamily="34" charset="-122"/>
                <a:cs typeface="Calibri" panose="020F0502020204030204" pitchFamily="34" charset="0"/>
              </a:rPr>
              <a:t>2) e la corretta impostazione delle clausole di revisione prezzi nei documenti di gara.</a:t>
            </a:r>
            <a:endParaRPr lang="it-IT" noProof="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ppt_x"/>
                                          </p:val>
                                        </p:tav>
                                        <p:tav tm="100000">
                                          <p:val>
                                            <p:strVal val="#ppt_x"/>
                                          </p:val>
                                        </p:tav>
                                      </p:tavLst>
                                    </p:anim>
                                    <p:anim calcmode="lin" valueType="num">
                                      <p:cBhvr additive="base">
                                        <p:cTn id="19"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anim calcmode="lin" valueType="num">
                                      <p:cBhvr>
                                        <p:cTn id="25" dur="1000" fill="hold"/>
                                        <p:tgtEl>
                                          <p:spTgt spid="7"/>
                                        </p:tgtEl>
                                        <p:attrNameLst>
                                          <p:attrName>ppt_x</p:attrName>
                                        </p:attrNameLst>
                                      </p:cBhvr>
                                      <p:tavLst>
                                        <p:tav tm="0">
                                          <p:val>
                                            <p:strVal val="#ppt_x"/>
                                          </p:val>
                                        </p:tav>
                                        <p:tav tm="100000">
                                          <p:val>
                                            <p:strVal val="#ppt_x"/>
                                          </p:val>
                                        </p:tav>
                                      </p:tavLst>
                                    </p:anim>
                                    <p:anim calcmode="lin" valueType="num">
                                      <p:cBhvr>
                                        <p:cTn id="2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715685" y="727591"/>
            <a:ext cx="8816578" cy="639008"/>
          </a:xfrm>
          <a:prstGeom prst="rect">
            <a:avLst/>
          </a:prstGeom>
          <a:noFill/>
          <a:ln/>
        </p:spPr>
        <p:txBody>
          <a:bodyPr wrap="none" lIns="0" tIns="0" rIns="0" bIns="0" rtlCol="0" anchor="t"/>
          <a:lstStyle/>
          <a:p>
            <a:pPr marL="0" indent="0" algn="l">
              <a:lnSpc>
                <a:spcPts val="5000"/>
              </a:lnSpc>
              <a:buNone/>
            </a:pPr>
            <a:r>
              <a:rPr lang="it-IT" sz="4000" b="1" noProof="0" dirty="0">
                <a:solidFill>
                  <a:srgbClr val="2F4471"/>
                </a:solidFill>
                <a:latin typeface="Nunito Sans Bold" pitchFamily="34" charset="0"/>
                <a:ea typeface="Nunito Sans Bold" pitchFamily="34" charset="-122"/>
                <a:cs typeface="Nunito Sans Bold" pitchFamily="34" charset="-120"/>
              </a:rPr>
              <a:t>Vigenza delle Disposizioni Normative</a:t>
            </a:r>
            <a:endParaRPr lang="it-IT" sz="4000" noProof="0" dirty="0"/>
          </a:p>
        </p:txBody>
      </p:sp>
      <p:pic>
        <p:nvPicPr>
          <p:cNvPr id="3" name="Image 0" descr="preencoded.png"/>
          <p:cNvPicPr>
            <a:picLocks noChangeAspect="1"/>
          </p:cNvPicPr>
          <p:nvPr/>
        </p:nvPicPr>
        <p:blipFill>
          <a:blip r:embed="rId3"/>
          <a:stretch>
            <a:fillRect/>
          </a:stretch>
        </p:blipFill>
        <p:spPr>
          <a:xfrm>
            <a:off x="715685" y="1775460"/>
            <a:ext cx="1022390" cy="1505069"/>
          </a:xfrm>
          <a:prstGeom prst="rect">
            <a:avLst/>
          </a:prstGeom>
        </p:spPr>
      </p:pic>
      <p:sp>
        <p:nvSpPr>
          <p:cNvPr id="4" name="Text 1"/>
          <p:cNvSpPr/>
          <p:nvPr/>
        </p:nvSpPr>
        <p:spPr>
          <a:xfrm>
            <a:off x="2044779" y="1979890"/>
            <a:ext cx="2556034" cy="319445"/>
          </a:xfrm>
          <a:prstGeom prst="rect">
            <a:avLst/>
          </a:prstGeom>
          <a:noFill/>
          <a:ln/>
        </p:spPr>
        <p:txBody>
          <a:bodyPr wrap="none" lIns="0" tIns="0" rIns="0" bIns="0" rtlCol="0" anchor="t"/>
          <a:lstStyle/>
          <a:p>
            <a:pPr marL="0" indent="0" algn="l">
              <a:lnSpc>
                <a:spcPts val="2500"/>
              </a:lnSpc>
              <a:buNone/>
            </a:pPr>
            <a:r>
              <a:rPr lang="it-IT" sz="2000" b="1" noProof="0" dirty="0">
                <a:solidFill>
                  <a:srgbClr val="1F497D"/>
                </a:solidFill>
                <a:latin typeface="Nunito Sans Bold" pitchFamily="34" charset="0"/>
                <a:ea typeface="Nunito Sans Bold" pitchFamily="34" charset="-122"/>
                <a:cs typeface="Nunito Sans Bold" pitchFamily="34" charset="-120"/>
              </a:rPr>
              <a:t>Periodo Transitorio</a:t>
            </a:r>
            <a:endParaRPr lang="it-IT" sz="2000" noProof="0" dirty="0"/>
          </a:p>
        </p:txBody>
      </p:sp>
      <p:sp>
        <p:nvSpPr>
          <p:cNvPr id="5" name="Text 2"/>
          <p:cNvSpPr/>
          <p:nvPr/>
        </p:nvSpPr>
        <p:spPr>
          <a:xfrm>
            <a:off x="2044779" y="2421969"/>
            <a:ext cx="10939820" cy="654129"/>
          </a:xfrm>
          <a:prstGeom prst="rect">
            <a:avLst/>
          </a:prstGeom>
          <a:noFill/>
          <a:ln/>
        </p:spPr>
        <p:txBody>
          <a:bodyPr wrap="square" lIns="0" tIns="0" rIns="0" bIns="0" rtlCol="0" anchor="t"/>
          <a:lstStyle/>
          <a:p>
            <a:pPr marL="0" indent="0" algn="l">
              <a:lnSpc>
                <a:spcPts val="2550"/>
              </a:lnSpc>
              <a:buNone/>
            </a:pPr>
            <a:r>
              <a:rPr lang="it-IT" sz="1600" b="1" noProof="0" dirty="0">
                <a:solidFill>
                  <a:srgbClr val="1F497D"/>
                </a:solidFill>
                <a:latin typeface="Nunito Sans Bold" pitchFamily="34" charset="0"/>
                <a:ea typeface="Nunito Sans Bold" pitchFamily="34" charset="-122"/>
                <a:cs typeface="Nunito Sans Bold" pitchFamily="34" charset="-120"/>
              </a:rPr>
              <a:t>Applicabilità limitata della versione previgente dell'articolo 60 esclusivamente al comma 3, lettera a), e al comma 4 per le procedure di affidamento avviate dopo il 31 dicembre 2024.</a:t>
            </a:r>
            <a:endParaRPr lang="it-IT" sz="1600" noProof="0" dirty="0"/>
          </a:p>
        </p:txBody>
      </p:sp>
      <p:pic>
        <p:nvPicPr>
          <p:cNvPr id="6" name="Image 1" descr="preencoded.png"/>
          <p:cNvPicPr>
            <a:picLocks noChangeAspect="1"/>
          </p:cNvPicPr>
          <p:nvPr/>
        </p:nvPicPr>
        <p:blipFill>
          <a:blip r:embed="rId4"/>
          <a:stretch>
            <a:fillRect/>
          </a:stretch>
        </p:blipFill>
        <p:spPr>
          <a:xfrm>
            <a:off x="715685" y="3280529"/>
            <a:ext cx="1022390" cy="1505069"/>
          </a:xfrm>
          <a:prstGeom prst="rect">
            <a:avLst/>
          </a:prstGeom>
        </p:spPr>
      </p:pic>
      <p:sp>
        <p:nvSpPr>
          <p:cNvPr id="7" name="Text 3"/>
          <p:cNvSpPr/>
          <p:nvPr/>
        </p:nvSpPr>
        <p:spPr>
          <a:xfrm>
            <a:off x="2044779" y="3484959"/>
            <a:ext cx="2556034" cy="319445"/>
          </a:xfrm>
          <a:prstGeom prst="rect">
            <a:avLst/>
          </a:prstGeom>
          <a:noFill/>
          <a:ln/>
        </p:spPr>
        <p:txBody>
          <a:bodyPr wrap="none" lIns="0" tIns="0" rIns="0" bIns="0" rtlCol="0" anchor="t"/>
          <a:lstStyle/>
          <a:p>
            <a:pPr marL="0" indent="0" algn="l">
              <a:lnSpc>
                <a:spcPts val="2500"/>
              </a:lnSpc>
              <a:buNone/>
            </a:pPr>
            <a:r>
              <a:rPr lang="it-IT" sz="2000" b="1" noProof="0" dirty="0">
                <a:solidFill>
                  <a:srgbClr val="1F497D"/>
                </a:solidFill>
                <a:latin typeface="Nunito Sans Bold" pitchFamily="34" charset="0"/>
                <a:ea typeface="Nunito Sans Bold" pitchFamily="34" charset="-122"/>
                <a:cs typeface="Nunito Sans Bold" pitchFamily="34" charset="-120"/>
              </a:rPr>
              <a:t>Nuova Formulazione</a:t>
            </a:r>
            <a:endParaRPr lang="it-IT" sz="2000" noProof="0" dirty="0"/>
          </a:p>
        </p:txBody>
      </p:sp>
      <p:sp>
        <p:nvSpPr>
          <p:cNvPr id="8" name="Text 4"/>
          <p:cNvSpPr/>
          <p:nvPr/>
        </p:nvSpPr>
        <p:spPr>
          <a:xfrm>
            <a:off x="2044779" y="3927038"/>
            <a:ext cx="10939820" cy="654129"/>
          </a:xfrm>
          <a:prstGeom prst="rect">
            <a:avLst/>
          </a:prstGeom>
          <a:noFill/>
          <a:ln/>
        </p:spPr>
        <p:txBody>
          <a:bodyPr wrap="square" lIns="0" tIns="0" rIns="0" bIns="0" rtlCol="0" anchor="t"/>
          <a:lstStyle/>
          <a:p>
            <a:pPr>
              <a:lnSpc>
                <a:spcPts val="2550"/>
              </a:lnSpc>
            </a:pPr>
            <a:r>
              <a:rPr lang="it-IT" sz="1600" b="1" noProof="0" dirty="0">
                <a:solidFill>
                  <a:srgbClr val="1F497D"/>
                </a:solidFill>
                <a:latin typeface="Nunito Sans Bold" pitchFamily="34" charset="0"/>
                <a:ea typeface="Nunito Sans Bold" pitchFamily="34" charset="-122"/>
                <a:cs typeface="Nunito Sans Bold" pitchFamily="34" charset="-120"/>
              </a:rPr>
              <a:t>Il comma 2 nella nuova </a:t>
            </a:r>
            <a:r>
              <a:rPr lang="it-IT" sz="1600" b="1" dirty="0">
                <a:solidFill>
                  <a:srgbClr val="1F497D"/>
                </a:solidFill>
                <a:latin typeface="Nunito Sans Bold" pitchFamily="34" charset="0"/>
                <a:ea typeface="Nunito Sans Bold" pitchFamily="34" charset="-122"/>
                <a:cs typeface="Nunito Sans Bold" pitchFamily="34" charset="-120"/>
              </a:rPr>
              <a:t>formulazione ( nuovi parametri del 3% e del 90%) è </a:t>
            </a:r>
            <a:r>
              <a:rPr lang="it-IT" sz="1600" b="1" noProof="0" dirty="0">
                <a:solidFill>
                  <a:srgbClr val="1F497D"/>
                </a:solidFill>
                <a:latin typeface="Nunito Sans Bold" pitchFamily="34" charset="0"/>
                <a:ea typeface="Nunito Sans Bold" pitchFamily="34" charset="-122"/>
                <a:cs typeface="Nunito Sans Bold" pitchFamily="34" charset="-120"/>
              </a:rPr>
              <a:t>già pienamente applicabile alle procedure avviate dopo l'entrata in vigore del decreto correttivo.</a:t>
            </a:r>
            <a:endParaRPr lang="it-IT" sz="1600" noProof="0" dirty="0"/>
          </a:p>
        </p:txBody>
      </p:sp>
      <p:pic>
        <p:nvPicPr>
          <p:cNvPr id="9" name="Image 2" descr="preencoded.png"/>
          <p:cNvPicPr>
            <a:picLocks noChangeAspect="1"/>
          </p:cNvPicPr>
          <p:nvPr/>
        </p:nvPicPr>
        <p:blipFill>
          <a:blip r:embed="rId5"/>
          <a:stretch>
            <a:fillRect/>
          </a:stretch>
        </p:blipFill>
        <p:spPr>
          <a:xfrm>
            <a:off x="715685" y="4785598"/>
            <a:ext cx="1022390" cy="1505069"/>
          </a:xfrm>
          <a:prstGeom prst="rect">
            <a:avLst/>
          </a:prstGeom>
        </p:spPr>
      </p:pic>
      <p:sp>
        <p:nvSpPr>
          <p:cNvPr id="10" name="Text 5"/>
          <p:cNvSpPr/>
          <p:nvPr/>
        </p:nvSpPr>
        <p:spPr>
          <a:xfrm>
            <a:off x="2044779" y="4990028"/>
            <a:ext cx="2893933" cy="319445"/>
          </a:xfrm>
          <a:prstGeom prst="rect">
            <a:avLst/>
          </a:prstGeom>
          <a:noFill/>
          <a:ln/>
        </p:spPr>
        <p:txBody>
          <a:bodyPr wrap="none" lIns="0" tIns="0" rIns="0" bIns="0" rtlCol="0" anchor="t"/>
          <a:lstStyle/>
          <a:p>
            <a:pPr marL="0" indent="0" algn="l">
              <a:lnSpc>
                <a:spcPts val="2500"/>
              </a:lnSpc>
              <a:buNone/>
            </a:pPr>
            <a:r>
              <a:rPr lang="it-IT" sz="2000" b="1" noProof="0" dirty="0">
                <a:solidFill>
                  <a:srgbClr val="1F497D"/>
                </a:solidFill>
                <a:latin typeface="Nunito Sans Bold" pitchFamily="34" charset="0"/>
                <a:ea typeface="Nunito Sans Bold" pitchFamily="34" charset="-122"/>
                <a:cs typeface="Nunito Sans Bold" pitchFamily="34" charset="-120"/>
              </a:rPr>
              <a:t>Implicazioni Contrattuali</a:t>
            </a:r>
            <a:endParaRPr lang="it-IT" sz="2000" noProof="0" dirty="0"/>
          </a:p>
        </p:txBody>
      </p:sp>
      <p:sp>
        <p:nvSpPr>
          <p:cNvPr id="11" name="Text 6"/>
          <p:cNvSpPr/>
          <p:nvPr/>
        </p:nvSpPr>
        <p:spPr>
          <a:xfrm>
            <a:off x="2044779" y="5432107"/>
            <a:ext cx="10939820" cy="654129"/>
          </a:xfrm>
          <a:prstGeom prst="rect">
            <a:avLst/>
          </a:prstGeom>
          <a:noFill/>
          <a:ln/>
        </p:spPr>
        <p:txBody>
          <a:bodyPr wrap="square" lIns="0" tIns="0" rIns="0" bIns="0" rtlCol="0" anchor="t"/>
          <a:lstStyle/>
          <a:p>
            <a:pPr marL="0" indent="0" algn="l">
              <a:lnSpc>
                <a:spcPts val="2550"/>
              </a:lnSpc>
              <a:buNone/>
            </a:pPr>
            <a:r>
              <a:rPr lang="it-IT" sz="1600" b="1" noProof="0" dirty="0">
                <a:solidFill>
                  <a:srgbClr val="1F497D"/>
                </a:solidFill>
                <a:latin typeface="Nunito Sans Bold" pitchFamily="34" charset="0"/>
                <a:ea typeface="Nunito Sans Bold" pitchFamily="34" charset="-122"/>
                <a:cs typeface="Nunito Sans Bold" pitchFamily="34" charset="-120"/>
              </a:rPr>
              <a:t>Le stazioni appaltanti devono adeguare immediatamente i propri documenti di gara alle nuove disposizioni per garantire la conformità normativa.</a:t>
            </a:r>
            <a:endParaRPr lang="it-IT" sz="1600" noProof="0" dirty="0"/>
          </a:p>
        </p:txBody>
      </p:sp>
      <p:sp>
        <p:nvSpPr>
          <p:cNvPr id="12" name="Text 7"/>
          <p:cNvSpPr/>
          <p:nvPr/>
        </p:nvSpPr>
        <p:spPr>
          <a:xfrm>
            <a:off x="715685" y="6520696"/>
            <a:ext cx="12268914" cy="981194"/>
          </a:xfrm>
          <a:prstGeom prst="rect">
            <a:avLst/>
          </a:prstGeom>
          <a:noFill/>
          <a:ln/>
        </p:spPr>
        <p:txBody>
          <a:bodyPr wrap="square" lIns="0" tIns="0" rIns="0" bIns="0" rtlCol="0" anchor="t"/>
          <a:lstStyle/>
          <a:p>
            <a:pPr marL="0" indent="0" algn="l">
              <a:lnSpc>
                <a:spcPts val="2550"/>
              </a:lnSpc>
              <a:buNone/>
            </a:pPr>
            <a:r>
              <a:rPr lang="it-IT" sz="1600" b="1" noProof="0" dirty="0">
                <a:solidFill>
                  <a:srgbClr val="1F497D"/>
                </a:solidFill>
                <a:latin typeface="Nunito Sans Bold" pitchFamily="34" charset="0"/>
                <a:ea typeface="Nunito Sans Bold" pitchFamily="34" charset="-122"/>
                <a:cs typeface="Nunito Sans Bold" pitchFamily="34" charset="-120"/>
              </a:rPr>
              <a:t>Il MIT ha chiarito che, nonostante la fase transitoria in attesa dell'adozione degli indici ministeriali di costo delle lavorazioni, la maggior parte delle modifiche introdotte dal </a:t>
            </a:r>
            <a:r>
              <a:rPr lang="it-IT" sz="1600" b="1" noProof="0" dirty="0" err="1">
                <a:solidFill>
                  <a:srgbClr val="1F497D"/>
                </a:solidFill>
                <a:latin typeface="Nunito Sans Bold" pitchFamily="34" charset="0"/>
                <a:ea typeface="Nunito Sans Bold" pitchFamily="34" charset="-122"/>
                <a:cs typeface="Nunito Sans Bold" pitchFamily="34" charset="-120"/>
              </a:rPr>
              <a:t>D.Lgs.</a:t>
            </a:r>
            <a:r>
              <a:rPr lang="it-IT" sz="1600" b="1" noProof="0" dirty="0">
                <a:solidFill>
                  <a:srgbClr val="1F497D"/>
                </a:solidFill>
                <a:latin typeface="Nunito Sans Bold" pitchFamily="34" charset="0"/>
                <a:ea typeface="Nunito Sans Bold" pitchFamily="34" charset="-122"/>
                <a:cs typeface="Nunito Sans Bold" pitchFamily="34" charset="-120"/>
              </a:rPr>
              <a:t> 209/2024 sono già in vigore e pienamente applicabili. Questo approccio garantisce una maggiore certezza del diritto nelle procedure di affidamento recentemente avviate.</a:t>
            </a:r>
            <a:endParaRPr lang="it-IT" sz="1600" noProof="0" dirty="0"/>
          </a:p>
        </p:txBody>
      </p:sp>
      <p:pic>
        <p:nvPicPr>
          <p:cNvPr id="13" name="Image 3" descr="preencoded.png"/>
          <p:cNvPicPr>
            <a:picLocks noChangeAspect="1"/>
          </p:cNvPicPr>
          <p:nvPr/>
        </p:nvPicPr>
        <p:blipFill>
          <a:blip r:embed="rId6"/>
          <a:stretch>
            <a:fillRect/>
          </a:stretch>
        </p:blipFill>
        <p:spPr>
          <a:xfrm>
            <a:off x="13213080" y="228600"/>
            <a:ext cx="1188720" cy="30194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additive="base">
                                        <p:cTn id="1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1">
                                            <p:txEl>
                                              <p:pRg st="0" end="0"/>
                                            </p:txEl>
                                          </p:spTgt>
                                        </p:tgtEl>
                                        <p:attrNameLst>
                                          <p:attrName>style.visibility</p:attrName>
                                        </p:attrNameLst>
                                      </p:cBhvr>
                                      <p:to>
                                        <p:strVal val="visible"/>
                                      </p:to>
                                    </p:set>
                                    <p:animEffect transition="in" filter="fade">
                                      <p:cBhvr>
                                        <p:cTn id="19" dur="1000"/>
                                        <p:tgtEl>
                                          <p:spTgt spid="11">
                                            <p:txEl>
                                              <p:pRg st="0" end="0"/>
                                            </p:txEl>
                                          </p:spTgt>
                                        </p:tgtEl>
                                      </p:cBhvr>
                                    </p:animEffect>
                                    <p:anim calcmode="lin" valueType="num">
                                      <p:cBhvr>
                                        <p:cTn id="20"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12">
                                            <p:txEl>
                                              <p:pRg st="0" end="0"/>
                                            </p:txEl>
                                          </p:spTgt>
                                        </p:tgtEl>
                                        <p:attrNameLst>
                                          <p:attrName>style.visibility</p:attrName>
                                        </p:attrNameLst>
                                      </p:cBhvr>
                                      <p:to>
                                        <p:strVal val="visible"/>
                                      </p:to>
                                    </p:set>
                                    <p:animEffect transition="in" filter="wipe(down)">
                                      <p:cBhvr>
                                        <p:cTn id="26" dur="500"/>
                                        <p:tgtEl>
                                          <p:spTgt spid="1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764143" y="601147"/>
            <a:ext cx="11422737" cy="682347"/>
          </a:xfrm>
          <a:prstGeom prst="rect">
            <a:avLst/>
          </a:prstGeom>
          <a:noFill/>
          <a:ln/>
        </p:spPr>
        <p:txBody>
          <a:bodyPr wrap="none" lIns="0" tIns="0" rIns="0" bIns="0" rtlCol="0" anchor="t"/>
          <a:lstStyle/>
          <a:p>
            <a:pPr marL="0" indent="0" algn="l">
              <a:lnSpc>
                <a:spcPts val="5350"/>
              </a:lnSpc>
              <a:buNone/>
            </a:pPr>
            <a:r>
              <a:rPr lang="it-IT" sz="4250" b="1" noProof="0" dirty="0">
                <a:solidFill>
                  <a:srgbClr val="2F4471"/>
                </a:solidFill>
                <a:latin typeface="Nunito Sans Bold" pitchFamily="34" charset="0"/>
                <a:ea typeface="Nunito Sans Bold" pitchFamily="34" charset="-122"/>
                <a:cs typeface="Nunito Sans Bold" pitchFamily="34" charset="-120"/>
              </a:rPr>
              <a:t>Clausole di Revisione Prezzi: Nuovi Parametri</a:t>
            </a:r>
            <a:endParaRPr lang="it-IT" sz="4250" noProof="0" dirty="0"/>
          </a:p>
        </p:txBody>
      </p:sp>
      <p:sp>
        <p:nvSpPr>
          <p:cNvPr id="3" name="Text 1"/>
          <p:cNvSpPr/>
          <p:nvPr/>
        </p:nvSpPr>
        <p:spPr>
          <a:xfrm>
            <a:off x="764143" y="1829157"/>
            <a:ext cx="3855125" cy="720447"/>
          </a:xfrm>
          <a:prstGeom prst="rect">
            <a:avLst/>
          </a:prstGeom>
          <a:noFill/>
          <a:ln/>
        </p:spPr>
        <p:txBody>
          <a:bodyPr wrap="none" lIns="0" tIns="0" rIns="0" bIns="0" rtlCol="0" anchor="t"/>
          <a:lstStyle/>
          <a:p>
            <a:pPr marL="0" indent="0" algn="ctr">
              <a:lnSpc>
                <a:spcPts val="5650"/>
              </a:lnSpc>
              <a:buNone/>
            </a:pPr>
            <a:r>
              <a:rPr lang="it-IT" sz="5650" b="1" noProof="0" dirty="0">
                <a:solidFill>
                  <a:srgbClr val="1F497D"/>
                </a:solidFill>
                <a:latin typeface="Nunito Sans Bold" pitchFamily="34" charset="0"/>
                <a:ea typeface="Nunito Sans Bold" pitchFamily="34" charset="-122"/>
                <a:cs typeface="Nunito Sans Bold" pitchFamily="34" charset="-120"/>
              </a:rPr>
              <a:t>3%</a:t>
            </a:r>
            <a:endParaRPr lang="it-IT" sz="5650" noProof="0" dirty="0"/>
          </a:p>
        </p:txBody>
      </p:sp>
      <p:sp>
        <p:nvSpPr>
          <p:cNvPr id="4" name="Text 2"/>
          <p:cNvSpPr/>
          <p:nvPr/>
        </p:nvSpPr>
        <p:spPr>
          <a:xfrm>
            <a:off x="1327071" y="2822377"/>
            <a:ext cx="2729151" cy="341114"/>
          </a:xfrm>
          <a:prstGeom prst="rect">
            <a:avLst/>
          </a:prstGeom>
          <a:noFill/>
          <a:ln/>
        </p:spPr>
        <p:txBody>
          <a:bodyPr wrap="none" lIns="0" tIns="0" rIns="0" bIns="0" rtlCol="0" anchor="t"/>
          <a:lstStyle/>
          <a:p>
            <a:pPr marL="0" indent="0" algn="ctr">
              <a:lnSpc>
                <a:spcPts val="2650"/>
              </a:lnSpc>
              <a:buNone/>
            </a:pPr>
            <a:r>
              <a:rPr lang="it-IT" sz="2100" b="1" noProof="0" dirty="0">
                <a:solidFill>
                  <a:srgbClr val="1F497D"/>
                </a:solidFill>
                <a:latin typeface="Nunito Sans Bold" pitchFamily="34" charset="0"/>
                <a:ea typeface="Nunito Sans Bold" pitchFamily="34" charset="-122"/>
                <a:cs typeface="Nunito Sans Bold" pitchFamily="34" charset="-120"/>
              </a:rPr>
              <a:t>Soglia di Attivazione</a:t>
            </a:r>
            <a:endParaRPr lang="it-IT" sz="2100" noProof="0" dirty="0"/>
          </a:p>
        </p:txBody>
      </p:sp>
      <p:sp>
        <p:nvSpPr>
          <p:cNvPr id="5" name="Text 3"/>
          <p:cNvSpPr/>
          <p:nvPr/>
        </p:nvSpPr>
        <p:spPr>
          <a:xfrm>
            <a:off x="764143" y="3294459"/>
            <a:ext cx="3855125" cy="1397318"/>
          </a:xfrm>
          <a:prstGeom prst="rect">
            <a:avLst/>
          </a:prstGeom>
          <a:noFill/>
          <a:ln/>
        </p:spPr>
        <p:txBody>
          <a:bodyPr wrap="square" lIns="0" tIns="0" rIns="0" bIns="0" rtlCol="0" anchor="t"/>
          <a:lstStyle/>
          <a:p>
            <a:pPr marL="0" indent="0" algn="ctr">
              <a:lnSpc>
                <a:spcPts val="2750"/>
              </a:lnSpc>
              <a:buNone/>
            </a:pPr>
            <a:r>
              <a:rPr lang="it-IT" sz="1700" b="1" noProof="0" dirty="0">
                <a:solidFill>
                  <a:srgbClr val="1F497D"/>
                </a:solidFill>
                <a:latin typeface="Nunito Sans Bold" pitchFamily="34" charset="0"/>
                <a:ea typeface="Nunito Sans Bold" pitchFamily="34" charset="-122"/>
                <a:cs typeface="Nunito Sans Bold" pitchFamily="34" charset="-120"/>
              </a:rPr>
              <a:t>Percentuale minima di variazione dell'importo complessivo dell'opera necessaria per l'attivazione della clausola di revisione prezzi.</a:t>
            </a:r>
            <a:endParaRPr lang="it-IT" sz="1700" noProof="0" dirty="0"/>
          </a:p>
        </p:txBody>
      </p:sp>
      <p:sp>
        <p:nvSpPr>
          <p:cNvPr id="6" name="Text 4"/>
          <p:cNvSpPr/>
          <p:nvPr/>
        </p:nvSpPr>
        <p:spPr>
          <a:xfrm>
            <a:off x="4946690" y="1829157"/>
            <a:ext cx="3855244" cy="720447"/>
          </a:xfrm>
          <a:prstGeom prst="rect">
            <a:avLst/>
          </a:prstGeom>
          <a:noFill/>
          <a:ln/>
        </p:spPr>
        <p:txBody>
          <a:bodyPr wrap="none" lIns="0" tIns="0" rIns="0" bIns="0" rtlCol="0" anchor="t"/>
          <a:lstStyle/>
          <a:p>
            <a:pPr marL="0" indent="0" algn="ctr">
              <a:lnSpc>
                <a:spcPts val="5650"/>
              </a:lnSpc>
              <a:buNone/>
            </a:pPr>
            <a:r>
              <a:rPr lang="it-IT" sz="5650" b="1" noProof="0" dirty="0">
                <a:solidFill>
                  <a:srgbClr val="1F497D"/>
                </a:solidFill>
                <a:latin typeface="Nunito Sans Bold" pitchFamily="34" charset="0"/>
                <a:ea typeface="Nunito Sans Bold" pitchFamily="34" charset="-122"/>
                <a:cs typeface="Nunito Sans Bold" pitchFamily="34" charset="-120"/>
              </a:rPr>
              <a:t>90%</a:t>
            </a:r>
            <a:endParaRPr lang="it-IT" sz="5650" noProof="0" dirty="0"/>
          </a:p>
        </p:txBody>
      </p:sp>
      <p:sp>
        <p:nvSpPr>
          <p:cNvPr id="7" name="Text 5"/>
          <p:cNvSpPr/>
          <p:nvPr/>
        </p:nvSpPr>
        <p:spPr>
          <a:xfrm>
            <a:off x="5509736" y="2822377"/>
            <a:ext cx="2729151" cy="341114"/>
          </a:xfrm>
          <a:prstGeom prst="rect">
            <a:avLst/>
          </a:prstGeom>
          <a:noFill/>
          <a:ln/>
        </p:spPr>
        <p:txBody>
          <a:bodyPr wrap="none" lIns="0" tIns="0" rIns="0" bIns="0" rtlCol="0" anchor="t"/>
          <a:lstStyle/>
          <a:p>
            <a:pPr marL="0" indent="0" algn="ctr">
              <a:lnSpc>
                <a:spcPts val="2650"/>
              </a:lnSpc>
              <a:buNone/>
            </a:pPr>
            <a:r>
              <a:rPr lang="it-IT" sz="2100" b="1" noProof="0" dirty="0">
                <a:solidFill>
                  <a:srgbClr val="1F497D"/>
                </a:solidFill>
                <a:latin typeface="Nunito Sans Bold" pitchFamily="34" charset="0"/>
                <a:ea typeface="Nunito Sans Bold" pitchFamily="34" charset="-122"/>
                <a:cs typeface="Nunito Sans Bold" pitchFamily="34" charset="-120"/>
              </a:rPr>
              <a:t>Riconoscimento</a:t>
            </a:r>
            <a:endParaRPr lang="it-IT" sz="2100" noProof="0" dirty="0"/>
          </a:p>
        </p:txBody>
      </p:sp>
      <p:sp>
        <p:nvSpPr>
          <p:cNvPr id="8" name="Text 6"/>
          <p:cNvSpPr/>
          <p:nvPr/>
        </p:nvSpPr>
        <p:spPr>
          <a:xfrm>
            <a:off x="4946690" y="3294459"/>
            <a:ext cx="3855244" cy="1397318"/>
          </a:xfrm>
          <a:prstGeom prst="rect">
            <a:avLst/>
          </a:prstGeom>
          <a:noFill/>
          <a:ln/>
        </p:spPr>
        <p:txBody>
          <a:bodyPr wrap="square" lIns="0" tIns="0" rIns="0" bIns="0" rtlCol="0" anchor="t"/>
          <a:lstStyle/>
          <a:p>
            <a:pPr marL="0" indent="0" algn="ctr">
              <a:lnSpc>
                <a:spcPts val="2750"/>
              </a:lnSpc>
              <a:buNone/>
            </a:pPr>
            <a:r>
              <a:rPr lang="it-IT" sz="1700" b="1" noProof="0" dirty="0">
                <a:solidFill>
                  <a:srgbClr val="1F497D"/>
                </a:solidFill>
                <a:latin typeface="Nunito Sans Bold" pitchFamily="34" charset="0"/>
                <a:ea typeface="Nunito Sans Bold" pitchFamily="34" charset="-122"/>
                <a:cs typeface="Nunito Sans Bold" pitchFamily="34" charset="-120"/>
              </a:rPr>
              <a:t>Percentuale del valore eccedente la soglia che viene riconosciuta all'appaltatore sulle prestazioni ancora da eseguire.</a:t>
            </a:r>
            <a:endParaRPr lang="it-IT" sz="1700" noProof="0" dirty="0"/>
          </a:p>
        </p:txBody>
      </p:sp>
      <p:sp>
        <p:nvSpPr>
          <p:cNvPr id="9" name="Text 7"/>
          <p:cNvSpPr/>
          <p:nvPr/>
        </p:nvSpPr>
        <p:spPr>
          <a:xfrm>
            <a:off x="9129355" y="1829157"/>
            <a:ext cx="3855125" cy="720447"/>
          </a:xfrm>
          <a:prstGeom prst="rect">
            <a:avLst/>
          </a:prstGeom>
          <a:noFill/>
          <a:ln/>
        </p:spPr>
        <p:txBody>
          <a:bodyPr wrap="none" lIns="0" tIns="0" rIns="0" bIns="0" rtlCol="0" anchor="t"/>
          <a:lstStyle/>
          <a:p>
            <a:pPr marL="0" indent="0" algn="ctr">
              <a:lnSpc>
                <a:spcPts val="5650"/>
              </a:lnSpc>
              <a:buNone/>
            </a:pPr>
            <a:r>
              <a:rPr lang="it-IT" sz="5650" b="1" noProof="0" dirty="0">
                <a:solidFill>
                  <a:srgbClr val="1F497D"/>
                </a:solidFill>
                <a:latin typeface="Nunito Sans Bold" pitchFamily="34" charset="0"/>
                <a:ea typeface="Nunito Sans Bold" pitchFamily="34" charset="-122"/>
                <a:cs typeface="Nunito Sans Bold" pitchFamily="34" charset="-120"/>
              </a:rPr>
              <a:t>100%</a:t>
            </a:r>
            <a:endParaRPr lang="it-IT" sz="5650" noProof="0" dirty="0"/>
          </a:p>
        </p:txBody>
      </p:sp>
      <p:sp>
        <p:nvSpPr>
          <p:cNvPr id="10" name="Text 8"/>
          <p:cNvSpPr/>
          <p:nvPr/>
        </p:nvSpPr>
        <p:spPr>
          <a:xfrm>
            <a:off x="9692283" y="2822377"/>
            <a:ext cx="2729151" cy="341114"/>
          </a:xfrm>
          <a:prstGeom prst="rect">
            <a:avLst/>
          </a:prstGeom>
          <a:noFill/>
          <a:ln/>
        </p:spPr>
        <p:txBody>
          <a:bodyPr wrap="none" lIns="0" tIns="0" rIns="0" bIns="0" rtlCol="0" anchor="t"/>
          <a:lstStyle/>
          <a:p>
            <a:pPr marL="0" indent="0" algn="ctr">
              <a:lnSpc>
                <a:spcPts val="2650"/>
              </a:lnSpc>
              <a:buNone/>
            </a:pPr>
            <a:r>
              <a:rPr lang="it-IT" sz="2100" b="1" noProof="0" dirty="0">
                <a:solidFill>
                  <a:srgbClr val="1F497D"/>
                </a:solidFill>
                <a:latin typeface="Nunito Sans Bold" pitchFamily="34" charset="0"/>
                <a:ea typeface="Nunito Sans Bold" pitchFamily="34" charset="-122"/>
                <a:cs typeface="Nunito Sans Bold" pitchFamily="34" charset="-120"/>
              </a:rPr>
              <a:t>Conformità Richiesta</a:t>
            </a:r>
            <a:endParaRPr lang="it-IT" sz="2100" noProof="0" dirty="0"/>
          </a:p>
        </p:txBody>
      </p:sp>
      <p:sp>
        <p:nvSpPr>
          <p:cNvPr id="11" name="Text 9"/>
          <p:cNvSpPr/>
          <p:nvPr/>
        </p:nvSpPr>
        <p:spPr>
          <a:xfrm>
            <a:off x="9129355" y="3294459"/>
            <a:ext cx="3855125" cy="1397318"/>
          </a:xfrm>
          <a:prstGeom prst="rect">
            <a:avLst/>
          </a:prstGeom>
          <a:noFill/>
          <a:ln/>
        </p:spPr>
        <p:txBody>
          <a:bodyPr wrap="square" lIns="0" tIns="0" rIns="0" bIns="0" rtlCol="0" anchor="t"/>
          <a:lstStyle/>
          <a:p>
            <a:pPr marL="0" indent="0" algn="ctr">
              <a:lnSpc>
                <a:spcPts val="2750"/>
              </a:lnSpc>
              <a:buNone/>
            </a:pPr>
            <a:r>
              <a:rPr lang="it-IT" sz="1700" b="1" noProof="0" dirty="0">
                <a:solidFill>
                  <a:srgbClr val="1F497D"/>
                </a:solidFill>
                <a:latin typeface="Nunito Sans Bold" pitchFamily="34" charset="0"/>
                <a:ea typeface="Nunito Sans Bold" pitchFamily="34" charset="-122"/>
                <a:cs typeface="Nunito Sans Bold" pitchFamily="34" charset="-120"/>
              </a:rPr>
              <a:t>Livello di aderenza dei documenti di gara alle nuove disposizioni normative per garantire la validità delle procedure.</a:t>
            </a:r>
            <a:endParaRPr lang="it-IT" sz="1700" noProof="0" dirty="0"/>
          </a:p>
        </p:txBody>
      </p:sp>
      <p:sp>
        <p:nvSpPr>
          <p:cNvPr id="12" name="Text 10"/>
          <p:cNvSpPr/>
          <p:nvPr/>
        </p:nvSpPr>
        <p:spPr>
          <a:xfrm>
            <a:off x="807146" y="5285208"/>
            <a:ext cx="12313195" cy="2029993"/>
          </a:xfrm>
          <a:prstGeom prst="rect">
            <a:avLst/>
          </a:prstGeom>
          <a:noFill/>
          <a:ln/>
        </p:spPr>
        <p:txBody>
          <a:bodyPr wrap="square" lIns="0" tIns="0" rIns="0" bIns="0" rtlCol="0" anchor="t"/>
          <a:lstStyle/>
          <a:p>
            <a:pPr marL="0" indent="0" algn="l">
              <a:lnSpc>
                <a:spcPts val="2750"/>
              </a:lnSpc>
              <a:buNone/>
            </a:pPr>
            <a:r>
              <a:rPr lang="it-IT" sz="1700" b="1" noProof="0" dirty="0">
                <a:solidFill>
                  <a:srgbClr val="1F497D"/>
                </a:solidFill>
                <a:latin typeface="Nunito Sans Bold" pitchFamily="34" charset="0"/>
                <a:ea typeface="Nunito Sans Bold" pitchFamily="34" charset="-122"/>
                <a:cs typeface="Nunito Sans Bold" pitchFamily="34" charset="-120"/>
              </a:rPr>
              <a:t>Il parere MIT conferma che le clausole di revisione prezzi devono essere formulate secondo i parametri stabiliti dalla nuova versione dell'art. 60, comma 2, lettera a). </a:t>
            </a:r>
          </a:p>
          <a:p>
            <a:pPr marL="0" indent="0" algn="l">
              <a:lnSpc>
                <a:spcPts val="2750"/>
              </a:lnSpc>
              <a:buNone/>
            </a:pPr>
            <a:endParaRPr lang="it-IT" sz="1700" b="1" noProof="0" dirty="0">
              <a:solidFill>
                <a:srgbClr val="1F497D"/>
              </a:solidFill>
              <a:latin typeface="Nunito Sans Bold" pitchFamily="34" charset="0"/>
              <a:ea typeface="Nunito Sans Bold" pitchFamily="34" charset="-122"/>
              <a:cs typeface="Nunito Sans Bold" pitchFamily="34" charset="-120"/>
            </a:endParaRPr>
          </a:p>
          <a:p>
            <a:pPr marL="0" indent="0" algn="l">
              <a:lnSpc>
                <a:spcPts val="2750"/>
              </a:lnSpc>
              <a:buNone/>
            </a:pPr>
            <a:r>
              <a:rPr lang="it-IT" sz="1700" b="1" noProof="0" dirty="0">
                <a:solidFill>
                  <a:srgbClr val="1F497D"/>
                </a:solidFill>
                <a:latin typeface="Nunito Sans Bold" pitchFamily="34" charset="0"/>
                <a:ea typeface="Nunito Sans Bold" pitchFamily="34" charset="-122"/>
                <a:cs typeface="Nunito Sans Bold" pitchFamily="34" charset="-120"/>
              </a:rPr>
              <a:t>Questo significa che l'attivazione della clausola avviene al superamento </a:t>
            </a:r>
            <a:r>
              <a:rPr lang="it-IT" sz="2400" b="1" noProof="0" dirty="0">
                <a:solidFill>
                  <a:srgbClr val="1F497D"/>
                </a:solidFill>
                <a:latin typeface="Nunito Sans Bold" pitchFamily="34" charset="0"/>
                <a:ea typeface="Nunito Sans Bold" pitchFamily="34" charset="-122"/>
                <a:cs typeface="Nunito Sans Bold" pitchFamily="34" charset="-120"/>
              </a:rPr>
              <a:t>del 3%</a:t>
            </a:r>
            <a:r>
              <a:rPr lang="it-IT" sz="1700" b="1" noProof="0" dirty="0">
                <a:solidFill>
                  <a:srgbClr val="1F497D"/>
                </a:solidFill>
                <a:latin typeface="Nunito Sans Bold" pitchFamily="34" charset="0"/>
                <a:ea typeface="Nunito Sans Bold" pitchFamily="34" charset="-122"/>
                <a:cs typeface="Nunito Sans Bold" pitchFamily="34" charset="-120"/>
              </a:rPr>
              <a:t> dell'importo complessivo dell'opera, con il riconoscimento </a:t>
            </a:r>
            <a:r>
              <a:rPr lang="it-IT" sz="2000" b="1" noProof="0" dirty="0">
                <a:solidFill>
                  <a:srgbClr val="1F497D"/>
                </a:solidFill>
                <a:latin typeface="Nunito Sans Bold" pitchFamily="34" charset="0"/>
                <a:ea typeface="Nunito Sans Bold" pitchFamily="34" charset="-122"/>
                <a:cs typeface="Nunito Sans Bold" pitchFamily="34" charset="-120"/>
              </a:rPr>
              <a:t>del 90% del valore eccedente</a:t>
            </a:r>
            <a:r>
              <a:rPr lang="it-IT" sz="1700" b="1" noProof="0" dirty="0">
                <a:solidFill>
                  <a:srgbClr val="1F497D"/>
                </a:solidFill>
                <a:latin typeface="Nunito Sans Bold" pitchFamily="34" charset="0"/>
                <a:ea typeface="Nunito Sans Bold" pitchFamily="34" charset="-122"/>
                <a:cs typeface="Nunito Sans Bold" pitchFamily="34" charset="-120"/>
              </a:rPr>
              <a:t>, applicato esclusivamente alle prestazioni ancora da eseguire.</a:t>
            </a:r>
            <a:endParaRPr lang="it-IT" sz="1700" noProof="0" dirty="0"/>
          </a:p>
        </p:txBody>
      </p:sp>
      <p:sp>
        <p:nvSpPr>
          <p:cNvPr id="13" name="Text 11"/>
          <p:cNvSpPr/>
          <p:nvPr/>
        </p:nvSpPr>
        <p:spPr>
          <a:xfrm>
            <a:off x="764143" y="6580346"/>
            <a:ext cx="12220456" cy="1047988"/>
          </a:xfrm>
          <a:prstGeom prst="rect">
            <a:avLst/>
          </a:prstGeom>
          <a:noFill/>
          <a:ln/>
        </p:spPr>
        <p:txBody>
          <a:bodyPr wrap="square" lIns="0" tIns="0" rIns="0" bIns="0" rtlCol="0" anchor="t"/>
          <a:lstStyle/>
          <a:p>
            <a:pPr marL="0" indent="0" algn="l">
              <a:lnSpc>
                <a:spcPts val="2750"/>
              </a:lnSpc>
              <a:buNone/>
            </a:pPr>
            <a:endParaRPr lang="it-IT" sz="1700" noProof="0" dirty="0"/>
          </a:p>
        </p:txBody>
      </p:sp>
      <p:pic>
        <p:nvPicPr>
          <p:cNvPr id="14" name="Image 0" descr="preencoded.png"/>
          <p:cNvPicPr>
            <a:picLocks noChangeAspect="1"/>
          </p:cNvPicPr>
          <p:nvPr/>
        </p:nvPicPr>
        <p:blipFill>
          <a:blip r:embed="rId3"/>
          <a:stretch>
            <a:fillRect/>
          </a:stretch>
        </p:blipFill>
        <p:spPr>
          <a:xfrm>
            <a:off x="13213080" y="228600"/>
            <a:ext cx="1188720" cy="30194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additive="base">
                                        <p:cTn id="1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xEl>
                                              <p:pRg st="0" end="0"/>
                                            </p:txEl>
                                          </p:spTgt>
                                        </p:tgtEl>
                                        <p:attrNameLst>
                                          <p:attrName>style.visibility</p:attrName>
                                        </p:attrNameLst>
                                      </p:cBhvr>
                                      <p:to>
                                        <p:strVal val="visible"/>
                                      </p:to>
                                    </p:set>
                                    <p:anim calcmode="lin" valueType="num">
                                      <p:cBhvr additive="base">
                                        <p:cTn id="19"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769620" y="604718"/>
            <a:ext cx="12036385" cy="687110"/>
          </a:xfrm>
          <a:prstGeom prst="rect">
            <a:avLst/>
          </a:prstGeom>
          <a:noFill/>
          <a:ln/>
        </p:spPr>
        <p:txBody>
          <a:bodyPr wrap="none" lIns="0" tIns="0" rIns="0" bIns="0" rtlCol="0" anchor="t"/>
          <a:lstStyle/>
          <a:p>
            <a:pPr marL="0" marR="0" lvl="0" indent="0" algn="l" defTabSz="914400" rtl="0" eaLnBrk="1" fontAlgn="auto" latinLnBrk="0" hangingPunct="1">
              <a:lnSpc>
                <a:spcPts val="5400"/>
              </a:lnSpc>
              <a:spcBef>
                <a:spcPts val="0"/>
              </a:spcBef>
              <a:spcAft>
                <a:spcPts val="0"/>
              </a:spcAft>
              <a:buClrTx/>
              <a:buSzTx/>
              <a:buFontTx/>
              <a:buNone/>
              <a:tabLst/>
              <a:defRPr/>
            </a:pPr>
            <a:r>
              <a:rPr kumimoji="0" lang="it-IT" sz="4300" b="1" i="0" u="none" strike="noStrike" kern="1200" cap="none" spc="0" normalizeH="0" baseline="0" noProof="0" dirty="0">
                <a:ln>
                  <a:noFill/>
                </a:ln>
                <a:solidFill>
                  <a:srgbClr val="376092"/>
                </a:solidFill>
                <a:effectLst/>
                <a:uLnTx/>
                <a:uFillTx/>
                <a:latin typeface="Calibri" panose="020F0502020204030204" pitchFamily="34" charset="0"/>
                <a:ea typeface="Inter Bold" pitchFamily="34" charset="-122"/>
                <a:cs typeface="Calibri" panose="020F0502020204030204" pitchFamily="34" charset="0"/>
              </a:rPr>
              <a:t>Prezzari Regionali e Anticipazione del Prezzo</a:t>
            </a:r>
            <a:endParaRPr kumimoji="0" lang="it-IT" sz="4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p:cNvSpPr/>
          <p:nvPr/>
        </p:nvSpPr>
        <p:spPr>
          <a:xfrm>
            <a:off x="1099423" y="1978819"/>
            <a:ext cx="12761357" cy="703659"/>
          </a:xfrm>
          <a:prstGeom prst="rect">
            <a:avLst/>
          </a:prstGeom>
          <a:noFill/>
          <a:ln/>
        </p:spPr>
        <p:txBody>
          <a:bodyPr wrap="square" lIns="0" tIns="0" rIns="0" bIns="0" rtlCol="0" anchor="t"/>
          <a:lstStyle/>
          <a:p>
            <a:pPr marL="0" marR="0" lvl="0" indent="0" algn="l" defTabSz="914400" rtl="0" eaLnBrk="1" fontAlgn="auto" latinLnBrk="0" hangingPunct="1">
              <a:lnSpc>
                <a:spcPts val="2750"/>
              </a:lnSpc>
              <a:spcBef>
                <a:spcPts val="0"/>
              </a:spcBef>
              <a:spcAft>
                <a:spcPts val="0"/>
              </a:spcAft>
              <a:buClrTx/>
              <a:buSzTx/>
              <a:buFontTx/>
              <a:buNone/>
              <a:tabLst/>
              <a:defRPr/>
            </a:pPr>
            <a:r>
              <a:rPr kumimoji="0" lang="it-IT" sz="17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Il decreto correttivo stabilisce norme sui prezzari regionali basati su costi medi, sull'anticipazione del prezzo (20-30% del valore contrattuale) e su modalità specifiche per appalti di grande entità e appalti integrati.</a:t>
            </a:r>
            <a:endParaRPr kumimoji="0" lang="it-IT" sz="17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hape 2"/>
          <p:cNvSpPr/>
          <p:nvPr/>
        </p:nvSpPr>
        <p:spPr>
          <a:xfrm>
            <a:off x="769620" y="1731526"/>
            <a:ext cx="30480" cy="1198245"/>
          </a:xfrm>
          <a:prstGeom prst="rect">
            <a:avLst/>
          </a:prstGeom>
          <a:solidFill>
            <a:srgbClr val="376092"/>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Shape 3"/>
          <p:cNvSpPr/>
          <p:nvPr/>
        </p:nvSpPr>
        <p:spPr>
          <a:xfrm>
            <a:off x="769620" y="3031592"/>
            <a:ext cx="4209574" cy="4221242"/>
          </a:xfrm>
          <a:prstGeom prst="roundRect">
            <a:avLst>
              <a:gd name="adj" fmla="val 2190"/>
            </a:avLst>
          </a:prstGeom>
          <a:solidFill>
            <a:srgbClr val="DAE4F1"/>
          </a:solidFill>
          <a:ln w="7620">
            <a:solidFill>
              <a:srgbClr val="C0CAD7"/>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 4"/>
          <p:cNvSpPr/>
          <p:nvPr/>
        </p:nvSpPr>
        <p:spPr>
          <a:xfrm>
            <a:off x="985557" y="3220133"/>
            <a:ext cx="2748796" cy="343614"/>
          </a:xfrm>
          <a:prstGeom prst="rect">
            <a:avLst/>
          </a:prstGeom>
          <a:noFill/>
          <a:ln/>
        </p:spPr>
        <p:txBody>
          <a:bodyPr wrap="none" lIns="0" tIns="0" rIns="0" bIns="0" rtlCol="0" anchor="t"/>
          <a:lstStyle/>
          <a:p>
            <a:pPr marL="0" marR="0" lvl="0" indent="0" algn="l" defTabSz="914400" rtl="0" eaLnBrk="1" fontAlgn="auto" latinLnBrk="0" hangingPunct="1">
              <a:lnSpc>
                <a:spcPts val="2700"/>
              </a:lnSpc>
              <a:spcBef>
                <a:spcPts val="0"/>
              </a:spcBef>
              <a:spcAft>
                <a:spcPts val="0"/>
              </a:spcAft>
              <a:buClrTx/>
              <a:buSzTx/>
              <a:buFontTx/>
              <a:buNone/>
              <a:tabLst/>
              <a:defRPr/>
            </a:pPr>
            <a:r>
              <a:rPr kumimoji="0" lang="it-IT" sz="21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Prezzari Regionali (art. 41)</a:t>
            </a:r>
            <a:endParaRPr kumimoji="0" lang="it-IT" sz="21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 5"/>
          <p:cNvSpPr/>
          <p:nvPr/>
        </p:nvSpPr>
        <p:spPr>
          <a:xfrm>
            <a:off x="997029" y="3649142"/>
            <a:ext cx="3762375" cy="3518297"/>
          </a:xfrm>
          <a:prstGeom prst="rect">
            <a:avLst/>
          </a:prstGeom>
          <a:noFill/>
          <a:ln/>
        </p:spPr>
        <p:txBody>
          <a:bodyPr wrap="square" lIns="0" tIns="0" rIns="0" bIns="0" rtlCol="0" anchor="t"/>
          <a:lstStyle/>
          <a:p>
            <a:pPr marL="0" marR="0" lvl="0" indent="0" algn="l" defTabSz="914400" rtl="0" eaLnBrk="1" fontAlgn="auto" latinLnBrk="0" hangingPunct="1">
              <a:lnSpc>
                <a:spcPts val="2750"/>
              </a:lnSpc>
              <a:spcBef>
                <a:spcPts val="0"/>
              </a:spcBef>
              <a:spcAft>
                <a:spcPts val="0"/>
              </a:spcAft>
              <a:buClrTx/>
              <a:buSzTx/>
              <a:buFontTx/>
              <a:buNone/>
              <a:tabLst/>
              <a:defRPr/>
            </a:pPr>
            <a:r>
              <a:rPr kumimoji="0" lang="it-IT" sz="17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L'articolo 14 del decreto correttivo precisa che, per i contratti relativi a </a:t>
            </a:r>
            <a:r>
              <a:rPr kumimoji="0" lang="it-IT" sz="17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lavori</a:t>
            </a:r>
            <a:r>
              <a:rPr kumimoji="0" lang="it-IT" sz="17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il costo dei prodotti, attrezzature e lavorazioni da determinare è riferito </a:t>
            </a:r>
            <a:r>
              <a:rPr kumimoji="0" lang="it-IT" sz="17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ai prezzi correnti alla data dell'approvazione del progetto</a:t>
            </a:r>
            <a:r>
              <a:rPr kumimoji="0" lang="it-IT" sz="17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I prezzari </a:t>
            </a:r>
            <a:r>
              <a:rPr kumimoji="0" lang="it-IT" sz="17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aggiornati</a:t>
            </a:r>
            <a:r>
              <a:rPr kumimoji="0" lang="it-IT" sz="17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devono essere predisposti annualmente dalle regioni/province autonome.</a:t>
            </a:r>
          </a:p>
          <a:p>
            <a:pPr marL="0" marR="0" lvl="0" indent="0" algn="l" defTabSz="914400" rtl="0" eaLnBrk="1" fontAlgn="auto" latinLnBrk="0" hangingPunct="1">
              <a:lnSpc>
                <a:spcPts val="2750"/>
              </a:lnSpc>
              <a:spcBef>
                <a:spcPts val="0"/>
              </a:spcBef>
              <a:spcAft>
                <a:spcPts val="0"/>
              </a:spcAft>
              <a:buClrTx/>
              <a:buSzTx/>
              <a:buFontTx/>
              <a:buNone/>
              <a:tabLst/>
              <a:defRPr/>
            </a:pPr>
            <a:r>
              <a:rPr kumimoji="0" lang="it-IT" sz="1700" b="0" i="0" u="none" strike="noStrike" kern="1200" cap="none" spc="0" normalizeH="0" baseline="0" noProof="0" dirty="0">
                <a:ln>
                  <a:noFill/>
                </a:ln>
                <a:solidFill>
                  <a:srgbClr val="030303"/>
                </a:solidFill>
                <a:effectLst/>
                <a:uLnTx/>
                <a:uFillTx/>
                <a:latin typeface="Calibri" panose="020F0502020204030204" pitchFamily="34" charset="0"/>
                <a:ea typeface="+mn-ea"/>
                <a:cs typeface="Calibri" panose="020F0502020204030204" pitchFamily="34" charset="0"/>
              </a:rPr>
              <a:t>Prezzari diversi da quelli regionali devono essere </a:t>
            </a:r>
            <a:r>
              <a:rPr kumimoji="0" lang="it-IT" sz="1700" b="1" i="0" u="none" strike="noStrike" kern="1200" cap="none" spc="0" normalizeH="0" baseline="0" noProof="0" dirty="0">
                <a:ln>
                  <a:noFill/>
                </a:ln>
                <a:solidFill>
                  <a:srgbClr val="030303"/>
                </a:solidFill>
                <a:effectLst/>
                <a:uLnTx/>
                <a:uFillTx/>
                <a:latin typeface="Calibri" panose="020F0502020204030204" pitchFamily="34" charset="0"/>
                <a:ea typeface="+mn-ea"/>
                <a:cs typeface="Calibri" panose="020F0502020204030204" pitchFamily="34" charset="0"/>
              </a:rPr>
              <a:t>espressamente autorizzati dal MIT</a:t>
            </a:r>
            <a:endParaRPr kumimoji="0" lang="it-IT" sz="17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Shape 6"/>
          <p:cNvSpPr/>
          <p:nvPr/>
        </p:nvSpPr>
        <p:spPr>
          <a:xfrm>
            <a:off x="5210413" y="3031592"/>
            <a:ext cx="4209574" cy="4221243"/>
          </a:xfrm>
          <a:prstGeom prst="roundRect">
            <a:avLst>
              <a:gd name="adj" fmla="val 2190"/>
            </a:avLst>
          </a:prstGeom>
          <a:solidFill>
            <a:srgbClr val="DAE4F1"/>
          </a:solidFill>
          <a:ln w="7620">
            <a:solidFill>
              <a:srgbClr val="C0CAD7"/>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ext 7"/>
          <p:cNvSpPr/>
          <p:nvPr/>
        </p:nvSpPr>
        <p:spPr>
          <a:xfrm>
            <a:off x="5434013" y="3216855"/>
            <a:ext cx="3318986" cy="343614"/>
          </a:xfrm>
          <a:prstGeom prst="rect">
            <a:avLst/>
          </a:prstGeom>
          <a:noFill/>
          <a:ln/>
        </p:spPr>
        <p:txBody>
          <a:bodyPr wrap="none" lIns="0" tIns="0" rIns="0" bIns="0" rtlCol="0" anchor="t"/>
          <a:lstStyle/>
          <a:p>
            <a:pPr marL="0" marR="0" lvl="0" indent="0" algn="l" defTabSz="914400" rtl="0" eaLnBrk="1" fontAlgn="auto" latinLnBrk="0" hangingPunct="1">
              <a:lnSpc>
                <a:spcPts val="2700"/>
              </a:lnSpc>
              <a:spcBef>
                <a:spcPts val="0"/>
              </a:spcBef>
              <a:spcAft>
                <a:spcPts val="0"/>
              </a:spcAft>
              <a:buClrTx/>
              <a:buSzTx/>
              <a:buFontTx/>
              <a:buNone/>
              <a:tabLst/>
              <a:defRPr/>
            </a:pPr>
            <a:r>
              <a:rPr kumimoji="0" lang="it-IT" sz="21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Anticipazione del Prezzo (art. 125)</a:t>
            </a:r>
            <a:endParaRPr kumimoji="0" lang="it-IT" sz="21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 8"/>
          <p:cNvSpPr/>
          <p:nvPr/>
        </p:nvSpPr>
        <p:spPr>
          <a:xfrm>
            <a:off x="5434013" y="3653213"/>
            <a:ext cx="3762375" cy="3166467"/>
          </a:xfrm>
          <a:prstGeom prst="rect">
            <a:avLst/>
          </a:prstGeom>
          <a:noFill/>
          <a:ln/>
        </p:spPr>
        <p:txBody>
          <a:bodyPr wrap="square" lIns="0" tIns="0" rIns="0" bIns="0" rtlCol="0" anchor="t"/>
          <a:lstStyle/>
          <a:p>
            <a:pPr marL="0" marR="0" lvl="0" indent="0" algn="l" defTabSz="914400" rtl="0" eaLnBrk="1" fontAlgn="auto" latinLnBrk="0" hangingPunct="1">
              <a:lnSpc>
                <a:spcPts val="2750"/>
              </a:lnSpc>
              <a:spcBef>
                <a:spcPts val="0"/>
              </a:spcBef>
              <a:spcAft>
                <a:spcPts val="0"/>
              </a:spcAft>
              <a:buClrTx/>
              <a:buSzTx/>
              <a:buFontTx/>
              <a:buNone/>
              <a:tabLst/>
              <a:defRPr/>
            </a:pPr>
            <a:r>
              <a:rPr kumimoji="0" lang="it-IT" sz="17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L'articolo 39 del decreto correttivo </a:t>
            </a:r>
            <a:r>
              <a:rPr kumimoji="0" lang="it-IT" sz="17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conferma</a:t>
            </a:r>
            <a:r>
              <a:rPr kumimoji="0" lang="it-IT" sz="17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che l'importo dell'anticipazione è pari al 20% del valore del contratto (incrementabile fino al 30%) e precisa che, per gli appalti di lavori, è calcolata </a:t>
            </a:r>
            <a:r>
              <a:rPr kumimoji="0" lang="it-IT" sz="17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sull'intero importo del contratto </a:t>
            </a:r>
            <a:r>
              <a:rPr kumimoji="0" lang="it-IT" sz="17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e corrisposta entro 15 giorni dalla consegna dei lavori. Ciò </a:t>
            </a:r>
            <a:r>
              <a:rPr kumimoji="0" lang="it-IT" sz="17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anche in caso di contratti pluriennali.</a:t>
            </a:r>
            <a:endParaRPr kumimoji="0" lang="it-IT" sz="17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Shape 9"/>
          <p:cNvSpPr/>
          <p:nvPr/>
        </p:nvSpPr>
        <p:spPr>
          <a:xfrm>
            <a:off x="9651206" y="3031593"/>
            <a:ext cx="4217194" cy="4221242"/>
          </a:xfrm>
          <a:prstGeom prst="roundRect">
            <a:avLst>
              <a:gd name="adj" fmla="val 2190"/>
            </a:avLst>
          </a:prstGeom>
          <a:solidFill>
            <a:srgbClr val="DAE4F1"/>
          </a:solidFill>
          <a:ln w="7620">
            <a:solidFill>
              <a:srgbClr val="C0CAD7"/>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Text 10"/>
          <p:cNvSpPr/>
          <p:nvPr/>
        </p:nvSpPr>
        <p:spPr>
          <a:xfrm>
            <a:off x="9870996" y="3216855"/>
            <a:ext cx="2748796" cy="343614"/>
          </a:xfrm>
          <a:prstGeom prst="rect">
            <a:avLst/>
          </a:prstGeom>
          <a:noFill/>
          <a:ln/>
        </p:spPr>
        <p:txBody>
          <a:bodyPr wrap="none" lIns="0" tIns="0" rIns="0" bIns="0" rtlCol="0" anchor="t"/>
          <a:lstStyle/>
          <a:p>
            <a:pPr marL="0" marR="0" lvl="0" indent="0" algn="l" defTabSz="914400" rtl="0" eaLnBrk="1" fontAlgn="auto" latinLnBrk="0" hangingPunct="1">
              <a:lnSpc>
                <a:spcPts val="2700"/>
              </a:lnSpc>
              <a:spcBef>
                <a:spcPts val="0"/>
              </a:spcBef>
              <a:spcAft>
                <a:spcPts val="0"/>
              </a:spcAft>
              <a:buClrTx/>
              <a:buSzTx/>
              <a:buFontTx/>
              <a:buNone/>
              <a:tabLst/>
              <a:defRPr/>
            </a:pPr>
            <a:r>
              <a:rPr kumimoji="0" lang="it-IT" sz="21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Casi Particolari di anticipazione</a:t>
            </a:r>
            <a:endParaRPr kumimoji="0" lang="it-IT" sz="21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 11"/>
          <p:cNvSpPr/>
          <p:nvPr/>
        </p:nvSpPr>
        <p:spPr>
          <a:xfrm>
            <a:off x="9863375" y="3649142"/>
            <a:ext cx="3762375" cy="2814637"/>
          </a:xfrm>
          <a:prstGeom prst="rect">
            <a:avLst/>
          </a:prstGeom>
          <a:noFill/>
          <a:ln/>
        </p:spPr>
        <p:txBody>
          <a:bodyPr wrap="square" lIns="0" tIns="0" rIns="0" bIns="0" rtlCol="0" anchor="t"/>
          <a:lstStyle/>
          <a:p>
            <a:pPr marL="0" marR="0" lvl="0" indent="0" algn="l" defTabSz="914400" rtl="0" eaLnBrk="1" fontAlgn="auto" latinLnBrk="0" hangingPunct="1">
              <a:lnSpc>
                <a:spcPts val="2750"/>
              </a:lnSpc>
              <a:spcBef>
                <a:spcPts val="0"/>
              </a:spcBef>
              <a:spcAft>
                <a:spcPts val="0"/>
              </a:spcAft>
              <a:buClrTx/>
              <a:buSzTx/>
              <a:buFontTx/>
              <a:buNone/>
              <a:tabLst/>
              <a:defRPr/>
            </a:pPr>
            <a:r>
              <a:rPr kumimoji="0" lang="it-IT" sz="17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Per contratti </a:t>
            </a:r>
            <a:r>
              <a:rPr kumimoji="0" lang="it-IT" sz="17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superiori a 500 milioni </a:t>
            </a:r>
            <a:r>
              <a:rPr kumimoji="0" lang="it-IT" sz="17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di euro, l'anticipazione è corrisposta secondo </a:t>
            </a:r>
            <a:r>
              <a:rPr kumimoji="0" lang="it-IT" sz="17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le scadenze definite nel contratto</a:t>
            </a:r>
            <a:r>
              <a:rPr kumimoji="0" lang="it-IT" sz="17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In caso di appalto integrato, l'anticipazione è calcolata e corrisposta distintamente per la progettazione e per l'esecuzione dei lavori.</a:t>
            </a:r>
            <a:endParaRPr kumimoji="0" lang="it-IT" sz="17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793790" y="816873"/>
            <a:ext cx="12231291" cy="1091995"/>
          </a:xfrm>
          <a:prstGeom prst="rect">
            <a:avLst/>
          </a:prstGeom>
          <a:noFill/>
          <a:ln/>
        </p:spPr>
        <p:txBody>
          <a:bodyPr wrap="none" lIns="0" tIns="0" rIns="0" bIns="0" rtlCol="0" anchor="t"/>
          <a:lstStyle/>
          <a:p>
            <a:pPr marL="0" marR="0" lvl="0" indent="0" algn="l" defTabSz="914400" rtl="0" eaLnBrk="1" fontAlgn="auto" latinLnBrk="0" hangingPunct="1">
              <a:lnSpc>
                <a:spcPts val="5550"/>
              </a:lnSpc>
              <a:spcBef>
                <a:spcPts val="0"/>
              </a:spcBef>
              <a:spcAft>
                <a:spcPts val="0"/>
              </a:spcAft>
              <a:buClrTx/>
              <a:buSzTx/>
              <a:buFontTx/>
              <a:buNone/>
              <a:tabLst/>
              <a:defRPr/>
            </a:pPr>
            <a:r>
              <a:rPr kumimoji="0" lang="it-IT" sz="4450" b="1" i="0" u="none" strike="noStrike" kern="1200" cap="none" spc="0" normalizeH="0" baseline="0" noProof="0" dirty="0">
                <a:ln>
                  <a:noFill/>
                </a:ln>
                <a:solidFill>
                  <a:srgbClr val="376092"/>
                </a:solidFill>
                <a:effectLst/>
                <a:uLnTx/>
                <a:uFillTx/>
                <a:latin typeface="Calibri" panose="020F0502020204030204" pitchFamily="34" charset="0"/>
                <a:ea typeface="Inter Bold" pitchFamily="34" charset="-122"/>
                <a:cs typeface="Calibri" panose="020F0502020204030204" pitchFamily="34" charset="0"/>
              </a:rPr>
              <a:t>La Revisione dei Prezzi nei Contratti Pubblici</a:t>
            </a:r>
            <a:endParaRPr kumimoji="0" lang="it-IT" sz="44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hape 2"/>
          <p:cNvSpPr/>
          <p:nvPr/>
        </p:nvSpPr>
        <p:spPr>
          <a:xfrm>
            <a:off x="793790" y="2589490"/>
            <a:ext cx="30480" cy="1236107"/>
          </a:xfrm>
          <a:prstGeom prst="rect">
            <a:avLst/>
          </a:prstGeom>
          <a:solidFill>
            <a:srgbClr val="376092"/>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 3"/>
          <p:cNvSpPr/>
          <p:nvPr/>
        </p:nvSpPr>
        <p:spPr>
          <a:xfrm>
            <a:off x="915710" y="1908868"/>
            <a:ext cx="12920901" cy="2663550"/>
          </a:xfrm>
          <a:prstGeom prst="rect">
            <a:avLst/>
          </a:prstGeom>
          <a:noFill/>
          <a:ln/>
        </p:spPr>
        <p:txBody>
          <a:bodyPr wrap="square" lIns="0" tIns="0" rIns="0" bIns="0" rtlCol="0" anchor="t"/>
          <a:lstStyle/>
          <a:p>
            <a:pPr marL="0" marR="0" lvl="0" indent="0" algn="ctr" defTabSz="914400" rtl="0" eaLnBrk="1" fontAlgn="auto" latinLnBrk="0" hangingPunct="1">
              <a:lnSpc>
                <a:spcPts val="2850"/>
              </a:lnSpc>
              <a:spcBef>
                <a:spcPts val="0"/>
              </a:spcBef>
              <a:spcAft>
                <a:spcPts val="0"/>
              </a:spcAft>
              <a:buClrTx/>
              <a:buSzTx/>
              <a:buFontTx/>
              <a:buNone/>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 revisione dei prezzi,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resa obbligatoria nei contratti pubblici dal Codice 36/2023, </a:t>
            </a:r>
          </a:p>
          <a:p>
            <a:pPr marL="0" marR="0" lvl="0" indent="0" algn="ctr" defTabSz="914400" rtl="0" eaLnBrk="1" fontAlgn="auto" latinLnBrk="0" hangingPunct="1">
              <a:lnSpc>
                <a:spcPts val="2850"/>
              </a:lnSpc>
              <a:spcBef>
                <a:spcPts val="0"/>
              </a:spcBef>
              <a:spcAft>
                <a:spcPts val="0"/>
              </a:spcAft>
              <a:buClrTx/>
              <a:buSzTx/>
              <a:buFontTx/>
              <a:buNone/>
              <a:tabLst/>
              <a:defRPr/>
            </a:pPr>
            <a:endPar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endParaRPr>
          </a:p>
          <a:p>
            <a:pPr marL="0" marR="0" lvl="0" indent="0" algn="ctr" defTabSz="914400" rtl="0" eaLnBrk="1" fontAlgn="auto" latinLnBrk="0" hangingPunct="1">
              <a:lnSpc>
                <a:spcPts val="2850"/>
              </a:lnSpc>
              <a:spcBef>
                <a:spcPts val="0"/>
              </a:spcBef>
              <a:spcAft>
                <a:spcPts val="0"/>
              </a:spcAft>
              <a:buClrTx/>
              <a:buSzTx/>
              <a:buFontTx/>
              <a:buNone/>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prevede l'inserimento </a:t>
            </a:r>
          </a:p>
          <a:p>
            <a:pPr marL="0" marR="0" lvl="0" indent="0" algn="ctr" defTabSz="914400" rtl="0" eaLnBrk="1" fontAlgn="auto" latinLnBrk="0" hangingPunct="1">
              <a:lnSpc>
                <a:spcPts val="2850"/>
              </a:lnSpc>
              <a:spcBef>
                <a:spcPts val="0"/>
              </a:spcBef>
              <a:spcAft>
                <a:spcPts val="0"/>
              </a:spcAft>
              <a:buClrTx/>
              <a:buSzTx/>
              <a:buFontTx/>
              <a:buNone/>
              <a:tabLst/>
              <a:defRPr/>
            </a:pPr>
            <a:endPar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endParaRPr>
          </a:p>
          <a:p>
            <a:pPr marL="0" marR="0" lvl="0" indent="0" algn="ctr" defTabSz="914400" rtl="0" eaLnBrk="1" fontAlgn="auto" latinLnBrk="0" hangingPunct="1">
              <a:lnSpc>
                <a:spcPts val="2850"/>
              </a:lnSpc>
              <a:spcBef>
                <a:spcPts val="0"/>
              </a:spcBef>
              <a:spcAft>
                <a:spcPts val="0"/>
              </a:spcAft>
              <a:buClrTx/>
              <a:buSzTx/>
              <a:buFontTx/>
              <a:buNone/>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di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clausole</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per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l'adeguamento automatico del valore del contratto </a:t>
            </a:r>
          </a:p>
          <a:p>
            <a:pPr marL="0" marR="0" lvl="0" indent="0" algn="l" defTabSz="914400" rtl="0" eaLnBrk="1" fontAlgn="auto" latinLnBrk="0" hangingPunct="1">
              <a:lnSpc>
                <a:spcPts val="2850"/>
              </a:lnSpc>
              <a:spcBef>
                <a:spcPts val="0"/>
              </a:spcBef>
              <a:spcAft>
                <a:spcPts val="0"/>
              </a:spcAft>
              <a:buClrTx/>
              <a:buSzTx/>
              <a:buFontTx/>
              <a:buNone/>
              <a:tabLst/>
              <a:defRPr/>
            </a:pPr>
            <a:endPar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endParaRPr>
          </a:p>
          <a:p>
            <a:pPr marL="0" marR="0" lvl="0" indent="0" algn="l" defTabSz="914400" rtl="0" eaLnBrk="1" fontAlgn="auto" latinLnBrk="0" hangingPunct="1">
              <a:lnSpc>
                <a:spcPts val="2850"/>
              </a:lnSpc>
              <a:spcBef>
                <a:spcPts val="0"/>
              </a:spcBef>
              <a:spcAft>
                <a:spcPts val="0"/>
              </a:spcAft>
              <a:buClrTx/>
              <a:buSzTx/>
              <a:buFontTx/>
              <a:buNone/>
              <a:tabLst/>
              <a:defRPr/>
            </a:pPr>
            <a:endPar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endParaRPr>
          </a:p>
        </p:txBody>
      </p:sp>
      <p:sp>
        <p:nvSpPr>
          <p:cNvPr id="6" name="Text 4"/>
          <p:cNvSpPr/>
          <p:nvPr/>
        </p:nvSpPr>
        <p:spPr>
          <a:xfrm>
            <a:off x="793790" y="5424607"/>
            <a:ext cx="13042821" cy="725805"/>
          </a:xfrm>
          <a:prstGeom prst="rect">
            <a:avLst/>
          </a:prstGeom>
          <a:noFill/>
          <a:ln/>
        </p:spPr>
        <p:txBody>
          <a:bodyPr wrap="square" lIns="0" tIns="0" rIns="0" bIns="0" rtlCol="0" anchor="t"/>
          <a:lstStyle/>
          <a:p>
            <a:pPr marL="0" marR="0" lvl="0" indent="0" algn="l" defTabSz="914400" rtl="0" eaLnBrk="1" fontAlgn="auto" latinLnBrk="0" hangingPunct="1">
              <a:lnSpc>
                <a:spcPts val="2850"/>
              </a:lnSpc>
              <a:spcBef>
                <a:spcPts val="0"/>
              </a:spcBef>
              <a:spcAft>
                <a:spcPts val="0"/>
              </a:spcAft>
              <a:buClrTx/>
              <a:buSzTx/>
              <a:buFontTx/>
              <a:buNone/>
              <a:tabLst/>
              <a:defRPr/>
            </a:pPr>
            <a:endParaRPr kumimoji="0" lang="it-IT" sz="17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CasellaDiTesto 10">
            <a:extLst>
              <a:ext uri="{FF2B5EF4-FFF2-40B4-BE49-F238E27FC236}">
                <a16:creationId xmlns:a16="http://schemas.microsoft.com/office/drawing/2014/main" id="{20AE6316-8071-DC43-73E7-F3A7629A1BE2}"/>
              </a:ext>
            </a:extLst>
          </p:cNvPr>
          <p:cNvSpPr txBox="1"/>
          <p:nvPr/>
        </p:nvSpPr>
        <p:spPr>
          <a:xfrm>
            <a:off x="2100649" y="4749177"/>
            <a:ext cx="3499922" cy="2663550"/>
          </a:xfrm>
          <a:prstGeom prst="rect">
            <a:avLst/>
          </a:prstGeom>
          <a:solidFill>
            <a:schemeClr val="accent1">
              <a:lumMod val="20000"/>
              <a:lumOff val="80000"/>
            </a:schemeClr>
          </a:solidFill>
          <a:ln>
            <a:solidFill>
              <a:schemeClr val="accent1">
                <a:lumMod val="75000"/>
              </a:schemeClr>
            </a:solidFill>
          </a:ln>
        </p:spPr>
        <p:txBody>
          <a:bodyPr wrap="square" rtlCol="0">
            <a:spAutoFit/>
          </a:bodyPr>
          <a:lstStyle/>
          <a:p>
            <a:pPr marL="0" marR="0" lvl="0" indent="0" algn="ctr" defTabSz="914400" rtl="0" eaLnBrk="1" fontAlgn="auto" latinLnBrk="0" hangingPunct="1">
              <a:lnSpc>
                <a:spcPts val="2850"/>
              </a:lnSpc>
              <a:spcBef>
                <a:spcPts val="0"/>
              </a:spcBef>
              <a:spcAft>
                <a:spcPts val="0"/>
              </a:spcAft>
              <a:buClrTx/>
              <a:buSzTx/>
              <a:buFontTx/>
              <a:buNone/>
              <a:tabLst/>
              <a:defRPr/>
            </a:pPr>
            <a:endParaRPr kumimoji="0" lang="it-IT" sz="18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endParaRPr>
          </a:p>
          <a:p>
            <a:pPr marL="0" marR="0" lvl="0" indent="0" algn="ctr" defTabSz="914400" rtl="0" eaLnBrk="1" fontAlgn="auto" latinLnBrk="0" hangingPunct="1">
              <a:lnSpc>
                <a:spcPts val="2850"/>
              </a:lnSpc>
              <a:spcBef>
                <a:spcPts val="0"/>
              </a:spcBef>
              <a:spcAft>
                <a:spcPts val="0"/>
              </a:spcAft>
              <a:buClrTx/>
              <a:buSzTx/>
              <a:buFontTx/>
              <a:buNone/>
              <a:tabLst/>
              <a:defRPr/>
            </a:pPr>
            <a:endParaRPr kumimoji="0" lang="it-IT" sz="18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endParaRPr>
          </a:p>
          <a:p>
            <a:pPr marL="0" marR="0" lvl="0" indent="0" algn="ctr" defTabSz="914400" rtl="0" eaLnBrk="1" fontAlgn="auto" latinLnBrk="0" hangingPunct="1">
              <a:lnSpc>
                <a:spcPts val="285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al verificarsi di </a:t>
            </a:r>
            <a:r>
              <a:rPr kumimoji="0" lang="it-IT" sz="18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condizioni oggettive</a:t>
            </a:r>
          </a:p>
          <a:p>
            <a:pPr marL="0" marR="0" lvl="0" indent="0" algn="ctr" defTabSz="914400" rtl="0" eaLnBrk="1" fontAlgn="auto" latinLnBrk="0" hangingPunct="1">
              <a:lnSpc>
                <a:spcPts val="2850"/>
              </a:lnSpc>
              <a:spcBef>
                <a:spcPts val="0"/>
              </a:spcBef>
              <a:spcAft>
                <a:spcPts val="0"/>
              </a:spcAft>
              <a:buClrTx/>
              <a:buSzTx/>
              <a:buFontTx/>
              <a:buNone/>
              <a:tabLst/>
              <a:defRPr/>
            </a:pPr>
            <a:endParaRPr kumimoji="0" lang="it-IT" sz="18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endParaRPr>
          </a:p>
          <a:p>
            <a:pPr marL="0" marR="0" lvl="0" indent="0" algn="ctr" defTabSz="914400" rtl="0" eaLnBrk="1" fontAlgn="auto" latinLnBrk="0" hangingPunct="1">
              <a:lnSpc>
                <a:spcPts val="2850"/>
              </a:lnSpc>
              <a:spcBef>
                <a:spcPts val="0"/>
              </a:spcBef>
              <a:spcAft>
                <a:spcPts val="0"/>
              </a:spcAft>
              <a:buClrTx/>
              <a:buSzTx/>
              <a:buFontTx/>
              <a:buNone/>
              <a:tabLst/>
              <a:defRPr/>
            </a:pPr>
            <a:endParaRPr kumimoji="0" lang="it-IT" sz="18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endParaRPr>
          </a:p>
          <a:p>
            <a:pPr marL="0" marR="0" lvl="0" indent="0" algn="ctr" defTabSz="914400" rtl="0" eaLnBrk="1" fontAlgn="auto" latinLnBrk="0" hangingPunct="1">
              <a:lnSpc>
                <a:spcPts val="2850"/>
              </a:lnSpc>
              <a:spcBef>
                <a:spcPts val="0"/>
              </a:spcBef>
              <a:spcAft>
                <a:spcPts val="0"/>
              </a:spcAft>
              <a:buClrTx/>
              <a:buSzTx/>
              <a:buFontTx/>
              <a:buNone/>
              <a:tabLst/>
              <a:defRPr/>
            </a:pPr>
            <a:endParaRPr kumimoji="0" lang="it-IT" sz="18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endParaRPr>
          </a:p>
          <a:p>
            <a:pPr marL="0" marR="0" lvl="0" indent="0" algn="ctr" defTabSz="914400" rtl="0" eaLnBrk="1" fontAlgn="auto" latinLnBrk="0" hangingPunct="1">
              <a:lnSpc>
                <a:spcPts val="2850"/>
              </a:lnSpc>
              <a:spcBef>
                <a:spcPts val="0"/>
              </a:spcBef>
              <a:spcAft>
                <a:spcPts val="0"/>
              </a:spcAft>
              <a:buClrTx/>
              <a:buSzTx/>
              <a:buFontTx/>
              <a:buNone/>
              <a:tabLst/>
              <a:defRPr/>
            </a:pPr>
            <a:endParaRPr kumimoji="0" lang="it-IT" sz="18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endParaRPr>
          </a:p>
        </p:txBody>
      </p:sp>
      <p:sp>
        <p:nvSpPr>
          <p:cNvPr id="12" name="CasellaDiTesto 11">
            <a:extLst>
              <a:ext uri="{FF2B5EF4-FFF2-40B4-BE49-F238E27FC236}">
                <a16:creationId xmlns:a16="http://schemas.microsoft.com/office/drawing/2014/main" id="{17F9649E-B889-9F60-84A5-A6E880793286}"/>
              </a:ext>
            </a:extLst>
          </p:cNvPr>
          <p:cNvSpPr txBox="1"/>
          <p:nvPr/>
        </p:nvSpPr>
        <p:spPr>
          <a:xfrm>
            <a:off x="8266670" y="4749176"/>
            <a:ext cx="3978876" cy="2663550"/>
          </a:xfrm>
          <a:prstGeom prst="rect">
            <a:avLst/>
          </a:prstGeom>
          <a:solidFill>
            <a:schemeClr val="accent1">
              <a:lumMod val="20000"/>
              <a:lumOff val="80000"/>
            </a:schemeClr>
          </a:solidFill>
          <a:ln>
            <a:solidFill>
              <a:schemeClr val="accent1">
                <a:lumMod val="75000"/>
              </a:schemeClr>
            </a:solidFill>
          </a:ln>
        </p:spPr>
        <p:txBody>
          <a:bodyPr wrap="square" rtlCol="0">
            <a:spAutoFit/>
          </a:bodyPr>
          <a:lstStyle/>
          <a:p>
            <a:pPr marL="0" marR="0" lvl="0" indent="0" algn="ctr" defTabSz="914400" rtl="0" eaLnBrk="1" fontAlgn="auto" latinLnBrk="0" hangingPunct="1">
              <a:lnSpc>
                <a:spcPts val="2850"/>
              </a:lnSpc>
              <a:spcBef>
                <a:spcPts val="0"/>
              </a:spcBef>
              <a:spcAft>
                <a:spcPts val="0"/>
              </a:spcAft>
              <a:buClrTx/>
              <a:buSzTx/>
              <a:buFontTx/>
              <a:buNone/>
              <a:tabLst/>
              <a:defRPr/>
            </a:pPr>
            <a:endParaRPr kumimoji="0" lang="it-IT" sz="18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endParaRPr>
          </a:p>
          <a:p>
            <a:pPr marL="0" marR="0" lvl="0" indent="0" algn="ctr" defTabSz="914400" rtl="0" eaLnBrk="1" fontAlgn="auto" latinLnBrk="0" hangingPunct="1">
              <a:lnSpc>
                <a:spcPts val="2850"/>
              </a:lnSpc>
              <a:spcBef>
                <a:spcPts val="0"/>
              </a:spcBef>
              <a:spcAft>
                <a:spcPts val="0"/>
              </a:spcAft>
              <a:buClrTx/>
              <a:buSzTx/>
              <a:buFontTx/>
              <a:buNone/>
              <a:tabLst/>
              <a:defRPr/>
            </a:pPr>
            <a:endParaRPr kumimoji="0" lang="it-IT" sz="18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endParaRPr>
          </a:p>
          <a:p>
            <a:pPr marL="0" marR="0" lvl="0" indent="0" algn="ctr" defTabSz="914400" rtl="0" eaLnBrk="1" fontAlgn="auto" latinLnBrk="0" hangingPunct="1">
              <a:lnSpc>
                <a:spcPts val="285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che determinano </a:t>
            </a:r>
            <a:r>
              <a:rPr kumimoji="0" lang="it-IT" sz="18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variazioni significative </a:t>
            </a:r>
            <a:r>
              <a:rPr kumimoji="0" lang="it-IT" sz="18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nei costi dell’opera </a:t>
            </a:r>
            <a:r>
              <a:rPr kumimoji="0" lang="it-IT" sz="18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al superamento di determinate percentuali</a:t>
            </a:r>
            <a:endParaRPr kumimoji="0" lang="it-IT" sz="18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endParaRPr>
          </a:p>
          <a:p>
            <a:pPr marL="0" marR="0" lvl="0" indent="0" algn="ctr" defTabSz="914400" rtl="0" eaLnBrk="1" fontAlgn="auto" latinLnBrk="0" hangingPunct="1">
              <a:lnSpc>
                <a:spcPts val="2850"/>
              </a:lnSpc>
              <a:spcBef>
                <a:spcPts val="0"/>
              </a:spcBef>
              <a:spcAft>
                <a:spcPts val="0"/>
              </a:spcAft>
              <a:buClrTx/>
              <a:buSzTx/>
              <a:buFontTx/>
              <a:buNone/>
              <a:tabLst/>
              <a:defRPr/>
            </a:pPr>
            <a:r>
              <a:rPr kumimoji="0" lang="it-IT" sz="18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a:t>
            </a:r>
          </a:p>
          <a:p>
            <a:pPr marL="0" marR="0" lvl="0" indent="0" algn="ctr" defTabSz="914400" rtl="0" eaLnBrk="1" fontAlgn="auto" latinLnBrk="0" hangingPunct="1">
              <a:lnSpc>
                <a:spcPts val="2850"/>
              </a:lnSpc>
              <a:spcBef>
                <a:spcPts val="0"/>
              </a:spcBef>
              <a:spcAft>
                <a:spcPts val="0"/>
              </a:spcAft>
              <a:buClrTx/>
              <a:buSzTx/>
              <a:buFontTx/>
              <a:buNone/>
              <a:tabLst/>
              <a:defRPr/>
            </a:pPr>
            <a:endParaRPr kumimoji="0" lang="it-IT" sz="18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endParaRPr>
          </a:p>
        </p:txBody>
      </p:sp>
      <p:cxnSp>
        <p:nvCxnSpPr>
          <p:cNvPr id="21" name="Connettore 2 20">
            <a:extLst>
              <a:ext uri="{FF2B5EF4-FFF2-40B4-BE49-F238E27FC236}">
                <a16:creationId xmlns:a16="http://schemas.microsoft.com/office/drawing/2014/main" id="{5FCD4D75-BCE2-0AD7-8E20-415EA3D58591}"/>
              </a:ext>
            </a:extLst>
          </p:cNvPr>
          <p:cNvCxnSpPr>
            <a:cxnSpLocks/>
          </p:cNvCxnSpPr>
          <p:nvPr/>
        </p:nvCxnSpPr>
        <p:spPr>
          <a:xfrm flipH="1">
            <a:off x="5600571" y="3741327"/>
            <a:ext cx="966783" cy="897043"/>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4" name="Connettore 2 23">
            <a:extLst>
              <a:ext uri="{FF2B5EF4-FFF2-40B4-BE49-F238E27FC236}">
                <a16:creationId xmlns:a16="http://schemas.microsoft.com/office/drawing/2014/main" id="{2D3E8119-1F95-26D7-1A91-D4A5CC8A882F}"/>
              </a:ext>
            </a:extLst>
          </p:cNvPr>
          <p:cNvCxnSpPr/>
          <p:nvPr/>
        </p:nvCxnSpPr>
        <p:spPr>
          <a:xfrm>
            <a:off x="7772400" y="3723970"/>
            <a:ext cx="914400" cy="914400"/>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1000"/>
                                        <p:tgtEl>
                                          <p:spTgt spid="12"/>
                                        </p:tgtEl>
                                      </p:cBhvr>
                                    </p:animEffect>
                                    <p:anim calcmode="lin" valueType="num">
                                      <p:cBhvr>
                                        <p:cTn id="15" dur="1000" fill="hold"/>
                                        <p:tgtEl>
                                          <p:spTgt spid="12"/>
                                        </p:tgtEl>
                                        <p:attrNameLst>
                                          <p:attrName>ppt_x</p:attrName>
                                        </p:attrNameLst>
                                      </p:cBhvr>
                                      <p:tavLst>
                                        <p:tav tm="0">
                                          <p:val>
                                            <p:strVal val="#ppt_x"/>
                                          </p:val>
                                        </p:tav>
                                        <p:tav tm="100000">
                                          <p:val>
                                            <p:strVal val="#ppt_x"/>
                                          </p:val>
                                        </p:tav>
                                      </p:tavLst>
                                    </p:anim>
                                    <p:anim calcmode="lin" valueType="num">
                                      <p:cBhvr>
                                        <p:cTn id="16"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6436BF-DAAB-7B2B-75C8-8571514175B4}"/>
            </a:ext>
          </a:extLst>
        </p:cNvPr>
        <p:cNvGrpSpPr/>
        <p:nvPr/>
      </p:nvGrpSpPr>
      <p:grpSpPr>
        <a:xfrm>
          <a:off x="0" y="0"/>
          <a:ext cx="0" cy="0"/>
          <a:chOff x="0" y="0"/>
          <a:chExt cx="0" cy="0"/>
        </a:xfrm>
      </p:grpSpPr>
      <p:grpSp>
        <p:nvGrpSpPr>
          <p:cNvPr id="10" name="Gruppo 9">
            <a:extLst>
              <a:ext uri="{FF2B5EF4-FFF2-40B4-BE49-F238E27FC236}">
                <a16:creationId xmlns:a16="http://schemas.microsoft.com/office/drawing/2014/main" id="{4884A0B2-BBE6-1A28-027B-03B03A8C78B2}"/>
              </a:ext>
            </a:extLst>
          </p:cNvPr>
          <p:cNvGrpSpPr/>
          <p:nvPr/>
        </p:nvGrpSpPr>
        <p:grpSpPr>
          <a:xfrm>
            <a:off x="632817" y="1169909"/>
            <a:ext cx="13364767" cy="5993214"/>
            <a:chOff x="527347" y="1166948"/>
            <a:chExt cx="11137306" cy="4994345"/>
          </a:xfrm>
        </p:grpSpPr>
        <p:sp>
          <p:nvSpPr>
            <p:cNvPr id="6" name="CasellaDiTesto 5">
              <a:extLst>
                <a:ext uri="{FF2B5EF4-FFF2-40B4-BE49-F238E27FC236}">
                  <a16:creationId xmlns:a16="http://schemas.microsoft.com/office/drawing/2014/main" id="{0ACD0CEA-B17F-CBC3-4683-BF3606C42B09}"/>
                </a:ext>
              </a:extLst>
            </p:cNvPr>
            <p:cNvSpPr txBox="1"/>
            <p:nvPr/>
          </p:nvSpPr>
          <p:spPr>
            <a:xfrm>
              <a:off x="527347" y="1513868"/>
              <a:ext cx="11137306" cy="292388"/>
            </a:xfrm>
            <a:prstGeom prst="rect">
              <a:avLst/>
            </a:prstGeom>
            <a:noFill/>
          </p:spPr>
          <p:txBody>
            <a:bodyPr wrap="square">
              <a:spAutoFit/>
            </a:bodyPr>
            <a:lstStyle/>
            <a:p>
              <a:pPr marL="342900" marR="0" lvl="0" indent="-342900" algn="just" defTabSz="1097280" rtl="0" eaLnBrk="1" fontAlgn="auto" latinLnBrk="0" hangingPunct="1">
                <a:lnSpc>
                  <a:spcPct val="100000"/>
                </a:lnSpc>
                <a:spcBef>
                  <a:spcPts val="0"/>
                </a:spcBef>
                <a:spcAft>
                  <a:spcPts val="1440"/>
                </a:spcAft>
                <a:buClr>
                  <a:srgbClr val="376092"/>
                </a:buClr>
                <a:buSzTx/>
                <a:buFont typeface="Wingdings" panose="05000000000000000000" pitchFamily="2" charset="2"/>
                <a:buChar char="§"/>
                <a:tabLst/>
                <a:defRPr/>
              </a:pPr>
              <a:endParaRPr kumimoji="0" lang="it-IT" sz="168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3" name="Rettangolo 2">
              <a:extLst>
                <a:ext uri="{FF2B5EF4-FFF2-40B4-BE49-F238E27FC236}">
                  <a16:creationId xmlns:a16="http://schemas.microsoft.com/office/drawing/2014/main" id="{FCC251B6-3C5A-4A31-5696-19CA92C9A178}"/>
                </a:ext>
              </a:extLst>
            </p:cNvPr>
            <p:cNvSpPr/>
            <p:nvPr/>
          </p:nvSpPr>
          <p:spPr>
            <a:xfrm>
              <a:off x="527347" y="1166948"/>
              <a:ext cx="11137306" cy="4994345"/>
            </a:xfrm>
            <a:prstGeom prst="rect">
              <a:avLst/>
            </a:prstGeom>
            <a:noFill/>
            <a:ln w="25400">
              <a:solidFill>
                <a:srgbClr val="376092"/>
              </a:solidFill>
            </a:ln>
          </p:spPr>
          <p:txBody>
            <a:bodyPr wrap="square" lIns="0" tIns="0" rIns="0" bIns="0" rtlCol="0" anchor="ctr"/>
            <a:lstStyle/>
            <a:p>
              <a:pPr marL="0" marR="0" lvl="0" indent="0" algn="ctr" defTabSz="1097280" rtl="0" eaLnBrk="1" fontAlgn="auto" latinLnBrk="0" hangingPunct="1">
                <a:lnSpc>
                  <a:spcPct val="100000"/>
                </a:lnSpc>
                <a:spcBef>
                  <a:spcPts val="0"/>
                </a:spcBef>
                <a:spcAft>
                  <a:spcPts val="0"/>
                </a:spcAft>
                <a:buClrTx/>
                <a:buSzTx/>
                <a:buFontTx/>
                <a:buNone/>
                <a:tabLst/>
                <a:defRPr/>
              </a:pPr>
              <a:endParaRPr kumimoji="0" lang="it-IT" sz="2160" b="0" i="0" u="none" strike="noStrike" kern="1200" cap="none" spc="0" normalizeH="0" baseline="0" noProof="0" dirty="0">
                <a:ln>
                  <a:noFill/>
                </a:ln>
                <a:solidFill>
                  <a:prstClr val="black"/>
                </a:solidFill>
                <a:effectLst/>
                <a:uLnTx/>
                <a:uFillTx/>
                <a:latin typeface="Calibri"/>
                <a:ea typeface="+mn-ea"/>
                <a:cs typeface="+mn-cs"/>
              </a:endParaRPr>
            </a:p>
          </p:txBody>
        </p:sp>
      </p:grpSp>
      <p:sp>
        <p:nvSpPr>
          <p:cNvPr id="4" name="CasellaDiTesto 3">
            <a:extLst>
              <a:ext uri="{FF2B5EF4-FFF2-40B4-BE49-F238E27FC236}">
                <a16:creationId xmlns:a16="http://schemas.microsoft.com/office/drawing/2014/main" id="{5197C742-16ED-B87B-F310-949EE538DEC8}"/>
              </a:ext>
            </a:extLst>
          </p:cNvPr>
          <p:cNvSpPr txBox="1"/>
          <p:nvPr/>
        </p:nvSpPr>
        <p:spPr>
          <a:xfrm>
            <a:off x="3371162" y="2683711"/>
            <a:ext cx="7297573" cy="208672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6480"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rPr>
              <a:t>Grazie per l’attenzione!</a:t>
            </a:r>
          </a:p>
        </p:txBody>
      </p:sp>
    </p:spTree>
    <p:extLst>
      <p:ext uri="{BB962C8B-B14F-4D97-AF65-F5344CB8AC3E}">
        <p14:creationId xmlns:p14="http://schemas.microsoft.com/office/powerpoint/2010/main" val="1997718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790218" y="621863"/>
            <a:ext cx="9491662" cy="705564"/>
          </a:xfrm>
          <a:prstGeom prst="rect">
            <a:avLst/>
          </a:prstGeom>
          <a:noFill/>
          <a:ln/>
        </p:spPr>
        <p:txBody>
          <a:bodyPr wrap="none" lIns="0" tIns="0" rIns="0" bIns="0" rtlCol="0" anchor="t"/>
          <a:lstStyle/>
          <a:p>
            <a:pPr marL="0" marR="0" lvl="0" indent="0" algn="l" defTabSz="914400" rtl="0" eaLnBrk="1" fontAlgn="auto" latinLnBrk="0" hangingPunct="1">
              <a:lnSpc>
                <a:spcPts val="5550"/>
              </a:lnSpc>
              <a:spcBef>
                <a:spcPts val="0"/>
              </a:spcBef>
              <a:spcAft>
                <a:spcPts val="0"/>
              </a:spcAft>
              <a:buClrTx/>
              <a:buSzTx/>
              <a:buFontTx/>
              <a:buNone/>
              <a:tabLst/>
              <a:defRPr/>
            </a:pPr>
            <a:r>
              <a:rPr kumimoji="0" lang="it-IT" sz="4400" b="1" i="0" u="none" strike="noStrike" kern="1200" cap="none" spc="0" normalizeH="0" baseline="0" noProof="0" dirty="0">
                <a:ln>
                  <a:noFill/>
                </a:ln>
                <a:solidFill>
                  <a:srgbClr val="376092"/>
                </a:solidFill>
                <a:effectLst/>
                <a:uLnTx/>
                <a:uFillTx/>
                <a:latin typeface="Calibri" panose="020F0502020204030204" pitchFamily="34" charset="0"/>
                <a:ea typeface="Inter Bold" pitchFamily="34" charset="-122"/>
                <a:cs typeface="Calibri" panose="020F0502020204030204" pitchFamily="34" charset="0"/>
              </a:rPr>
              <a:t>Modifiche Principali all'Articolo 60</a:t>
            </a:r>
            <a:endPar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hape 2"/>
          <p:cNvSpPr/>
          <p:nvPr/>
        </p:nvSpPr>
        <p:spPr>
          <a:xfrm>
            <a:off x="790218" y="1778913"/>
            <a:ext cx="30480" cy="1230154"/>
          </a:xfrm>
          <a:prstGeom prst="rect">
            <a:avLst/>
          </a:prstGeom>
          <a:solidFill>
            <a:srgbClr val="376092"/>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Shape 3"/>
          <p:cNvSpPr/>
          <p:nvPr/>
        </p:nvSpPr>
        <p:spPr>
          <a:xfrm>
            <a:off x="790218" y="3516987"/>
            <a:ext cx="507921" cy="507921"/>
          </a:xfrm>
          <a:prstGeom prst="roundRect">
            <a:avLst>
              <a:gd name="adj" fmla="val 18670"/>
            </a:avLst>
          </a:prstGeom>
          <a:solidFill>
            <a:srgbClr val="DAE4F1"/>
          </a:solidFill>
          <a:ln w="7620">
            <a:solidFill>
              <a:srgbClr val="C0CAD7"/>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 4"/>
          <p:cNvSpPr/>
          <p:nvPr/>
        </p:nvSpPr>
        <p:spPr>
          <a:xfrm>
            <a:off x="971074" y="3601522"/>
            <a:ext cx="146090" cy="338733"/>
          </a:xfrm>
          <a:prstGeom prst="rect">
            <a:avLst/>
          </a:prstGeom>
          <a:noFill/>
          <a:ln/>
        </p:spPr>
        <p:txBody>
          <a:bodyPr wrap="none" lIns="0" tIns="0" rIns="0" bIns="0" rtlCol="0" anchor="t"/>
          <a:lstStyle/>
          <a:p>
            <a:pPr marL="0" marR="0" lvl="0" indent="0" algn="ctr" defTabSz="914400" rtl="0" eaLnBrk="1" fontAlgn="auto" latinLnBrk="0" hangingPunct="1">
              <a:lnSpc>
                <a:spcPts val="2650"/>
              </a:lnSpc>
              <a:spcBef>
                <a:spcPts val="0"/>
              </a:spcBef>
              <a:spcAft>
                <a:spcPts val="0"/>
              </a:spcAft>
              <a:buClrTx/>
              <a:buSzTx/>
              <a:buFontTx/>
              <a:buNone/>
              <a:tabLst/>
              <a:defRPr/>
            </a:pPr>
            <a:r>
              <a:rPr kumimoji="0" lang="it-IT" sz="26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1</a:t>
            </a:r>
            <a:endParaRPr kumimoji="0" lang="it-IT" sz="26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 5"/>
          <p:cNvSpPr/>
          <p:nvPr/>
        </p:nvSpPr>
        <p:spPr>
          <a:xfrm>
            <a:off x="1523881" y="3516987"/>
            <a:ext cx="3465790" cy="705326"/>
          </a:xfrm>
          <a:prstGeom prst="rect">
            <a:avLst/>
          </a:prstGeom>
          <a:noFill/>
          <a:ln/>
        </p:spPr>
        <p:txBody>
          <a:bodyPr wrap="square" lIns="0" tIns="0" rIns="0" bIns="0" rtlCol="0" anchor="t"/>
          <a:lstStyle/>
          <a:p>
            <a:pPr marL="0" marR="0" lvl="0" indent="0" algn="l" defTabSz="914400" rtl="0" eaLnBrk="1" fontAlgn="auto" latinLnBrk="0" hangingPunct="1">
              <a:lnSpc>
                <a:spcPts val="2750"/>
              </a:lnSpc>
              <a:spcBef>
                <a:spcPts val="0"/>
              </a:spcBef>
              <a:spcAft>
                <a:spcPts val="0"/>
              </a:spcAft>
              <a:buClrTx/>
              <a:buSzTx/>
              <a:buFontTx/>
              <a:buNone/>
              <a:tabLst/>
              <a:defRPr/>
            </a:pPr>
            <a:r>
              <a:rPr kumimoji="0" lang="it-IT" sz="220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Nuove Percentuali di Riferimento</a:t>
            </a:r>
            <a:endPar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 6"/>
          <p:cNvSpPr/>
          <p:nvPr/>
        </p:nvSpPr>
        <p:spPr>
          <a:xfrm>
            <a:off x="1523881" y="4357688"/>
            <a:ext cx="3465790" cy="3250049"/>
          </a:xfrm>
          <a:prstGeom prst="rect">
            <a:avLst/>
          </a:prstGeom>
          <a:noFill/>
          <a:ln/>
        </p:spPr>
        <p:txBody>
          <a:bodyPr wrap="square" lIns="0" tIns="0" rIns="0" bIns="0" rtlCol="0" anchor="t"/>
          <a:lstStyle/>
          <a:p>
            <a:pPr marL="0" marR="0" lvl="0" indent="0" algn="l" defTabSz="914400" rtl="0" eaLnBrk="1" fontAlgn="auto" latinLnBrk="0" hangingPunct="1">
              <a:lnSpc>
                <a:spcPts val="2800"/>
              </a:lnSpc>
              <a:spcBef>
                <a:spcPts val="0"/>
              </a:spcBef>
              <a:spcAft>
                <a:spcPts val="0"/>
              </a:spcAft>
              <a:buClrTx/>
              <a:buSzTx/>
              <a:buFontTx/>
              <a:buNone/>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 soglia per l'attivazione della revisione prezzi è stata abbassata dal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5% al 3% </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dell'importo complessivo, mentre la percentuale di compensazione è stata innalzata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dall'80% al 90% </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del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valore eccedente </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 variazione del 3%,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applicata alle prestazioni da eseguire</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t>
            </a:r>
            <a:endParaRPr kumimoji="0" lang="it-IT" sz="17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Shape 7"/>
          <p:cNvSpPr/>
          <p:nvPr/>
        </p:nvSpPr>
        <p:spPr>
          <a:xfrm>
            <a:off x="5215414" y="3516987"/>
            <a:ext cx="507921" cy="507921"/>
          </a:xfrm>
          <a:prstGeom prst="roundRect">
            <a:avLst>
              <a:gd name="adj" fmla="val 18670"/>
            </a:avLst>
          </a:prstGeom>
          <a:solidFill>
            <a:srgbClr val="DAE4F1"/>
          </a:solidFill>
          <a:ln w="7620">
            <a:solidFill>
              <a:srgbClr val="C0CAD7"/>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 8"/>
          <p:cNvSpPr/>
          <p:nvPr/>
        </p:nvSpPr>
        <p:spPr>
          <a:xfrm>
            <a:off x="5362813" y="3601522"/>
            <a:ext cx="213122" cy="338733"/>
          </a:xfrm>
          <a:prstGeom prst="rect">
            <a:avLst/>
          </a:prstGeom>
          <a:noFill/>
          <a:ln/>
        </p:spPr>
        <p:txBody>
          <a:bodyPr wrap="none" lIns="0" tIns="0" rIns="0" bIns="0" rtlCol="0" anchor="t"/>
          <a:lstStyle/>
          <a:p>
            <a:pPr marL="0" marR="0" lvl="0" indent="0" algn="ctr" defTabSz="914400" rtl="0" eaLnBrk="1" fontAlgn="auto" latinLnBrk="0" hangingPunct="1">
              <a:lnSpc>
                <a:spcPts val="2650"/>
              </a:lnSpc>
              <a:spcBef>
                <a:spcPts val="0"/>
              </a:spcBef>
              <a:spcAft>
                <a:spcPts val="0"/>
              </a:spcAft>
              <a:buClrTx/>
              <a:buSzTx/>
              <a:buFontTx/>
              <a:buNone/>
              <a:tabLst/>
              <a:defRPr/>
            </a:pPr>
            <a:r>
              <a:rPr kumimoji="0" lang="it-IT" sz="26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2</a:t>
            </a:r>
            <a:endParaRPr kumimoji="0" lang="it-IT" sz="26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Text 9"/>
          <p:cNvSpPr/>
          <p:nvPr/>
        </p:nvSpPr>
        <p:spPr>
          <a:xfrm>
            <a:off x="5949077" y="3516987"/>
            <a:ext cx="2822258" cy="352663"/>
          </a:xfrm>
          <a:prstGeom prst="rect">
            <a:avLst/>
          </a:prstGeom>
          <a:noFill/>
          <a:ln/>
        </p:spPr>
        <p:txBody>
          <a:bodyPr wrap="none" lIns="0" tIns="0" rIns="0" bIns="0" rtlCol="0" anchor="t"/>
          <a:lstStyle/>
          <a:p>
            <a:pPr marL="0" marR="0" lvl="0" indent="0" algn="l" defTabSz="914400" rtl="0" eaLnBrk="1" fontAlgn="auto" latinLnBrk="0" hangingPunct="1">
              <a:lnSpc>
                <a:spcPts val="2750"/>
              </a:lnSpc>
              <a:spcBef>
                <a:spcPts val="0"/>
              </a:spcBef>
              <a:spcAft>
                <a:spcPts val="0"/>
              </a:spcAft>
              <a:buClrTx/>
              <a:buSzTx/>
              <a:buFontTx/>
              <a:buNone/>
              <a:tabLst/>
              <a:defRPr/>
            </a:pPr>
            <a:r>
              <a:rPr kumimoji="0" lang="it-IT" sz="220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Nuovi Indici Sintetici</a:t>
            </a:r>
            <a:endPar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Text 10"/>
          <p:cNvSpPr/>
          <p:nvPr/>
        </p:nvSpPr>
        <p:spPr>
          <a:xfrm>
            <a:off x="5949077" y="4005024"/>
            <a:ext cx="3465790" cy="3250049"/>
          </a:xfrm>
          <a:prstGeom prst="rect">
            <a:avLst/>
          </a:prstGeom>
          <a:noFill/>
          <a:ln/>
        </p:spPr>
        <p:txBody>
          <a:bodyPr wrap="square" lIns="0" tIns="0" rIns="0" bIns="0" rtlCol="0" anchor="t"/>
          <a:lstStyle/>
          <a:p>
            <a:pPr marL="0" marR="0" lvl="0" indent="0" algn="l" defTabSz="914400" rtl="0" eaLnBrk="1" fontAlgn="auto" latinLnBrk="0" hangingPunct="1">
              <a:lnSpc>
                <a:spcPts val="2800"/>
              </a:lnSpc>
              <a:spcBef>
                <a:spcPts val="0"/>
              </a:spcBef>
              <a:spcAft>
                <a:spcPts val="0"/>
              </a:spcAft>
              <a:buClrTx/>
              <a:buSzTx/>
              <a:buFontTx/>
              <a:buNone/>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Per determinare la variazione dei costi nei contratti di lavori, non si utilizzano più gli indici sintetici di costo di costruzione elaborati dall'ISTAT, ma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nuovi indici individuati secondo le modalità stabilite nel nuovo Allegato II.2-bis,</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sulla base delle Tipologie Omogenee di Lavorazioni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(TOL).</a:t>
            </a:r>
            <a:endParaRPr kumimoji="0" lang="it-IT" sz="175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Shape 11"/>
          <p:cNvSpPr/>
          <p:nvPr/>
        </p:nvSpPr>
        <p:spPr>
          <a:xfrm>
            <a:off x="9640610" y="3516987"/>
            <a:ext cx="507921" cy="507921"/>
          </a:xfrm>
          <a:prstGeom prst="roundRect">
            <a:avLst>
              <a:gd name="adj" fmla="val 18670"/>
            </a:avLst>
          </a:prstGeom>
          <a:solidFill>
            <a:srgbClr val="DAE4F1"/>
          </a:solidFill>
          <a:ln w="7620">
            <a:solidFill>
              <a:srgbClr val="C0CAD7"/>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Text 12"/>
          <p:cNvSpPr/>
          <p:nvPr/>
        </p:nvSpPr>
        <p:spPr>
          <a:xfrm>
            <a:off x="9785271" y="3601522"/>
            <a:ext cx="218599" cy="338733"/>
          </a:xfrm>
          <a:prstGeom prst="rect">
            <a:avLst/>
          </a:prstGeom>
          <a:noFill/>
          <a:ln/>
        </p:spPr>
        <p:txBody>
          <a:bodyPr wrap="none" lIns="0" tIns="0" rIns="0" bIns="0" rtlCol="0" anchor="t"/>
          <a:lstStyle/>
          <a:p>
            <a:pPr marL="0" marR="0" lvl="0" indent="0" algn="ctr" defTabSz="914400" rtl="0" eaLnBrk="1" fontAlgn="auto" latinLnBrk="0" hangingPunct="1">
              <a:lnSpc>
                <a:spcPts val="2650"/>
              </a:lnSpc>
              <a:spcBef>
                <a:spcPts val="0"/>
              </a:spcBef>
              <a:spcAft>
                <a:spcPts val="0"/>
              </a:spcAft>
              <a:buClrTx/>
              <a:buSzTx/>
              <a:buFontTx/>
              <a:buNone/>
              <a:tabLst/>
              <a:defRPr/>
            </a:pPr>
            <a:r>
              <a:rPr kumimoji="0" lang="it-IT" sz="26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3</a:t>
            </a:r>
            <a:endParaRPr kumimoji="0" lang="it-IT" sz="26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Text 13"/>
          <p:cNvSpPr/>
          <p:nvPr/>
        </p:nvSpPr>
        <p:spPr>
          <a:xfrm>
            <a:off x="10374273" y="3516987"/>
            <a:ext cx="2865834" cy="352663"/>
          </a:xfrm>
          <a:prstGeom prst="rect">
            <a:avLst/>
          </a:prstGeom>
          <a:noFill/>
          <a:ln/>
        </p:spPr>
        <p:txBody>
          <a:bodyPr wrap="none" lIns="0" tIns="0" rIns="0" bIns="0" rtlCol="0" anchor="t"/>
          <a:lstStyle/>
          <a:p>
            <a:pPr marL="0" marR="0" lvl="0" indent="0" algn="l" defTabSz="914400" rtl="0" eaLnBrk="1" fontAlgn="auto" latinLnBrk="0" hangingPunct="1">
              <a:lnSpc>
                <a:spcPts val="2750"/>
              </a:lnSpc>
              <a:spcBef>
                <a:spcPts val="0"/>
              </a:spcBef>
              <a:spcAft>
                <a:spcPts val="0"/>
              </a:spcAft>
              <a:buClrTx/>
              <a:buSzTx/>
              <a:buFontTx/>
              <a:buNone/>
              <a:tabLst/>
              <a:defRPr/>
            </a:pPr>
            <a:r>
              <a:rPr kumimoji="0" lang="it-IT" sz="220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Adozione degli Indici</a:t>
            </a:r>
            <a:endPar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Text 14"/>
          <p:cNvSpPr/>
          <p:nvPr/>
        </p:nvSpPr>
        <p:spPr>
          <a:xfrm>
            <a:off x="10374273" y="4005024"/>
            <a:ext cx="3465790" cy="2888933"/>
          </a:xfrm>
          <a:prstGeom prst="rect">
            <a:avLst/>
          </a:prstGeom>
          <a:noFill/>
          <a:ln/>
        </p:spPr>
        <p:txBody>
          <a:bodyPr wrap="square" lIns="0" tIns="0" rIns="0" bIns="0" rtlCol="0" anchor="t"/>
          <a:lstStyle/>
          <a:p>
            <a:pPr marL="0" marR="0" lvl="0" indent="0" algn="l" defTabSz="914400" rtl="0" eaLnBrk="1" fontAlgn="auto" latinLnBrk="0" hangingPunct="1">
              <a:lnSpc>
                <a:spcPts val="2800"/>
              </a:lnSpc>
              <a:spcBef>
                <a:spcPts val="0"/>
              </a:spcBef>
              <a:spcAft>
                <a:spcPts val="0"/>
              </a:spcAft>
              <a:buClrTx/>
              <a:buSzTx/>
              <a:buFontTx/>
              <a:buNone/>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I singoli indici di costo delle lavorazioni, necessari per determinare gli indici sintetici,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sono adottati con provvedimento del Ministero delle Infrastrutture e dei Trasporti</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sentita l'ISTAT, sulla base delle 20 diverse Tipologie Omogenee di Lavorazioni.</a:t>
            </a:r>
            <a:endParaRPr kumimoji="0" lang="it-IT" sz="17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Text 4">
            <a:extLst>
              <a:ext uri="{FF2B5EF4-FFF2-40B4-BE49-F238E27FC236}">
                <a16:creationId xmlns:a16="http://schemas.microsoft.com/office/drawing/2014/main" id="{7CDE8542-F897-71BB-BC71-18D0F34E3CCD}"/>
              </a:ext>
            </a:extLst>
          </p:cNvPr>
          <p:cNvSpPr/>
          <p:nvPr/>
        </p:nvSpPr>
        <p:spPr>
          <a:xfrm>
            <a:off x="971074" y="1943992"/>
            <a:ext cx="12040591" cy="722233"/>
          </a:xfrm>
          <a:prstGeom prst="rect">
            <a:avLst/>
          </a:prstGeom>
          <a:noFill/>
          <a:ln/>
        </p:spPr>
        <p:txBody>
          <a:bodyPr wrap="square" lIns="0" tIns="0" rIns="0" bIns="0" rtlCol="0" anchor="t"/>
          <a:lstStyle/>
          <a:p>
            <a:pPr marL="0" marR="0" lvl="0" indent="0" algn="l" defTabSz="914400" rtl="0" eaLnBrk="1" fontAlgn="auto" latinLnBrk="0" hangingPunct="1">
              <a:lnSpc>
                <a:spcPts val="2850"/>
              </a:lnSpc>
              <a:spcBef>
                <a:spcPts val="0"/>
              </a:spcBef>
              <a:spcAft>
                <a:spcPts val="0"/>
              </a:spcAft>
              <a:buClrTx/>
              <a:buSzTx/>
              <a:buFontTx/>
              <a:buNone/>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Il decreto correttivo, pur confermando l'impianto generale del meccanismo revisionale,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ha introdotto importanti innovazioni sia nell'articolo 60 , sia introducendo il nuovo Allegato II.2-bis</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che definisce le concrete modalità applicative delle clausole revisionali.</a:t>
            </a:r>
            <a:endParaRPr kumimoji="0" lang="it-IT" sz="17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2" grpId="0" animBg="1"/>
      <p:bldP spid="1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677704" y="608648"/>
            <a:ext cx="5787390" cy="605076"/>
          </a:xfrm>
          <a:prstGeom prst="rect">
            <a:avLst/>
          </a:prstGeom>
          <a:noFill/>
          <a:ln/>
        </p:spPr>
        <p:txBody>
          <a:bodyPr wrap="none" lIns="0" tIns="0" rIns="0" bIns="0" rtlCol="0" anchor="t"/>
          <a:lstStyle/>
          <a:p>
            <a:pPr marL="0" marR="0" lvl="0" indent="0" algn="l" defTabSz="914400" rtl="0" eaLnBrk="1" fontAlgn="auto" latinLnBrk="0" hangingPunct="1">
              <a:lnSpc>
                <a:spcPts val="4750"/>
              </a:lnSpc>
              <a:spcBef>
                <a:spcPts val="0"/>
              </a:spcBef>
              <a:spcAft>
                <a:spcPts val="0"/>
              </a:spcAft>
              <a:buClrTx/>
              <a:buSzTx/>
              <a:buFontTx/>
              <a:buNone/>
              <a:tabLst/>
              <a:defRPr/>
            </a:pPr>
            <a:r>
              <a:rPr kumimoji="0" lang="it-IT" sz="3800" b="1" i="0" u="none" strike="noStrike" kern="1200" cap="none" spc="0" normalizeH="0" baseline="0" noProof="0" dirty="0">
                <a:ln>
                  <a:noFill/>
                </a:ln>
                <a:solidFill>
                  <a:srgbClr val="376092"/>
                </a:solidFill>
                <a:effectLst/>
                <a:uLnTx/>
                <a:uFillTx/>
                <a:latin typeface="Calibri" panose="020F0502020204030204" pitchFamily="34" charset="0"/>
                <a:ea typeface="Inter Bold" pitchFamily="34" charset="-122"/>
                <a:cs typeface="Calibri" panose="020F0502020204030204" pitchFamily="34" charset="0"/>
              </a:rPr>
              <a:t>Il Nuovo Allegato II.2-bis</a:t>
            </a:r>
            <a:endParaRPr kumimoji="0" lang="it-IT" sz="3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p:cNvSpPr/>
          <p:nvPr/>
        </p:nvSpPr>
        <p:spPr>
          <a:xfrm>
            <a:off x="968097" y="1818680"/>
            <a:ext cx="12984599" cy="619363"/>
          </a:xfrm>
          <a:prstGeom prst="rect">
            <a:avLst/>
          </a:prstGeom>
          <a:noFill/>
          <a:ln/>
        </p:spPr>
        <p:txBody>
          <a:bodyPr wrap="square" lIns="0" tIns="0" rIns="0" bIns="0" rtlCol="0" anchor="t"/>
          <a:lstStyle/>
          <a:p>
            <a:pPr marL="0" marR="0" lvl="0" indent="0" algn="ctr" defTabSz="914400" rtl="0" eaLnBrk="1" fontAlgn="auto" latinLnBrk="0" hangingPunct="1">
              <a:lnSpc>
                <a:spcPts val="2400"/>
              </a:lnSpc>
              <a:spcBef>
                <a:spcPts val="0"/>
              </a:spcBef>
              <a:spcAft>
                <a:spcPts val="0"/>
              </a:spcAft>
              <a:buClrTx/>
              <a:buSzTx/>
              <a:buFontTx/>
              <a:buNone/>
              <a:tabLst/>
              <a:defRPr/>
            </a:pPr>
            <a:r>
              <a:rPr kumimoji="0" lang="it-IT" sz="15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L'Allegato II.2-bis introduce la disciplina per la revisione dei prezzi nei contratti pubblici</a:t>
            </a:r>
            <a:endParaRPr kumimoji="0" lang="it-IT" sz="15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hape 2"/>
          <p:cNvSpPr/>
          <p:nvPr/>
        </p:nvSpPr>
        <p:spPr>
          <a:xfrm>
            <a:off x="677704" y="1600914"/>
            <a:ext cx="22860" cy="1054894"/>
          </a:xfrm>
          <a:prstGeom prst="rect">
            <a:avLst/>
          </a:prstGeom>
          <a:solidFill>
            <a:srgbClr val="376092"/>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Shape 3"/>
          <p:cNvSpPr/>
          <p:nvPr/>
        </p:nvSpPr>
        <p:spPr>
          <a:xfrm>
            <a:off x="7303770" y="2873573"/>
            <a:ext cx="22860" cy="4747260"/>
          </a:xfrm>
          <a:prstGeom prst="roundRect">
            <a:avLst>
              <a:gd name="adj" fmla="val 355758"/>
            </a:avLst>
          </a:prstGeom>
          <a:solidFill>
            <a:srgbClr val="C0CAD7"/>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Shape 4"/>
          <p:cNvSpPr/>
          <p:nvPr/>
        </p:nvSpPr>
        <p:spPr>
          <a:xfrm>
            <a:off x="6442531" y="3297674"/>
            <a:ext cx="677704" cy="22860"/>
          </a:xfrm>
          <a:prstGeom prst="roundRect">
            <a:avLst>
              <a:gd name="adj" fmla="val 355758"/>
            </a:avLst>
          </a:prstGeom>
          <a:solidFill>
            <a:srgbClr val="C0CAD7"/>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Shape 5"/>
          <p:cNvSpPr/>
          <p:nvPr/>
        </p:nvSpPr>
        <p:spPr>
          <a:xfrm>
            <a:off x="7097375" y="3091339"/>
            <a:ext cx="435650" cy="435650"/>
          </a:xfrm>
          <a:prstGeom prst="roundRect">
            <a:avLst>
              <a:gd name="adj" fmla="val 18668"/>
            </a:avLst>
          </a:prstGeom>
          <a:solidFill>
            <a:srgbClr val="DAE4F1"/>
          </a:solidFill>
          <a:ln w="7620">
            <a:solidFill>
              <a:srgbClr val="C0CAD7"/>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 6"/>
          <p:cNvSpPr/>
          <p:nvPr/>
        </p:nvSpPr>
        <p:spPr>
          <a:xfrm>
            <a:off x="7252514" y="3163967"/>
            <a:ext cx="125254" cy="290393"/>
          </a:xfrm>
          <a:prstGeom prst="rect">
            <a:avLst/>
          </a:prstGeom>
          <a:noFill/>
          <a:ln/>
        </p:spPr>
        <p:txBody>
          <a:bodyPr wrap="none" lIns="0" tIns="0" rIns="0" bIns="0" rtlCol="0" anchor="t"/>
          <a:lstStyle/>
          <a:p>
            <a:pPr marL="0" marR="0" lvl="0" indent="0" algn="ctr" defTabSz="914400" rtl="0" eaLnBrk="1" fontAlgn="auto" latinLnBrk="0" hangingPunct="1">
              <a:lnSpc>
                <a:spcPts val="2250"/>
              </a:lnSpc>
              <a:spcBef>
                <a:spcPts val="0"/>
              </a:spcBef>
              <a:spcAft>
                <a:spcPts val="0"/>
              </a:spcAft>
              <a:buClrTx/>
              <a:buSzTx/>
              <a:buFontTx/>
              <a:buNone/>
              <a:tabLst/>
              <a:defRPr/>
            </a:pPr>
            <a:r>
              <a:rPr kumimoji="0" lang="it-IT" sz="22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1</a:t>
            </a:r>
            <a:endParaRPr kumimoji="0" lang="it-IT" sz="22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ext 7"/>
          <p:cNvSpPr/>
          <p:nvPr/>
        </p:nvSpPr>
        <p:spPr>
          <a:xfrm>
            <a:off x="3661529" y="3067169"/>
            <a:ext cx="2588776" cy="302538"/>
          </a:xfrm>
          <a:prstGeom prst="rect">
            <a:avLst/>
          </a:prstGeom>
          <a:noFill/>
          <a:ln/>
        </p:spPr>
        <p:txBody>
          <a:bodyPr wrap="none" lIns="0" tIns="0" rIns="0" bIns="0" rtlCol="0" anchor="t"/>
          <a:lstStyle/>
          <a:p>
            <a:pPr marL="0" marR="0" lvl="0" indent="0" algn="r" defTabSz="914400" rtl="0" eaLnBrk="1" fontAlgn="auto" latinLnBrk="0" hangingPunct="1">
              <a:lnSpc>
                <a:spcPts val="2350"/>
              </a:lnSpc>
              <a:spcBef>
                <a:spcPts val="0"/>
              </a:spcBef>
              <a:spcAft>
                <a:spcPts val="0"/>
              </a:spcAft>
              <a:buClrTx/>
              <a:buSzTx/>
              <a:buFontTx/>
              <a:buNone/>
              <a:tabLst/>
              <a:defRPr/>
            </a:pPr>
            <a:r>
              <a:rPr kumimoji="0" lang="it-IT" sz="190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Struttura dell'Allegato</a:t>
            </a:r>
            <a:endParaRPr kumimoji="0" lang="it-IT" sz="19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 8"/>
          <p:cNvSpPr/>
          <p:nvPr/>
        </p:nvSpPr>
        <p:spPr>
          <a:xfrm>
            <a:off x="677704" y="3485793"/>
            <a:ext cx="5572601" cy="1548408"/>
          </a:xfrm>
          <a:prstGeom prst="rect">
            <a:avLst/>
          </a:prstGeom>
          <a:noFill/>
          <a:ln/>
        </p:spPr>
        <p:txBody>
          <a:bodyPr wrap="square" lIns="0" tIns="0" rIns="0" bIns="0" rtlCol="0" anchor="t"/>
          <a:lstStyle/>
          <a:p>
            <a:pPr marL="0" marR="0" lvl="0" indent="0" algn="r" defTabSz="914400" rtl="0" eaLnBrk="1" fontAlgn="auto" latinLnBrk="0" hangingPunct="1">
              <a:lnSpc>
                <a:spcPts val="2400"/>
              </a:lnSpc>
              <a:spcBef>
                <a:spcPts val="0"/>
              </a:spcBef>
              <a:spcAft>
                <a:spcPts val="0"/>
              </a:spcAft>
              <a:buClrTx/>
              <a:buSzTx/>
              <a:buFontTx/>
              <a:buNone/>
              <a:tabLst/>
              <a:defRPr/>
            </a:pPr>
            <a:r>
              <a:rPr kumimoji="0" lang="it-IT" sz="15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L'Allegato II.2-bis disciplina le modalità di applicazione delle clausole di revisione dei prezzi. Si compone di </a:t>
            </a:r>
            <a:r>
              <a:rPr kumimoji="0" lang="it-IT" sz="15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16 articoli </a:t>
            </a:r>
            <a:r>
              <a:rPr kumimoji="0" lang="it-IT" sz="15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complessivi e </a:t>
            </a:r>
            <a:r>
              <a:rPr kumimoji="0" lang="it-IT" sz="15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4 Tabelle Tecniche (A, B, C e D)</a:t>
            </a:r>
            <a:r>
              <a:rPr kumimoji="0" lang="it-IT" sz="15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che definiscono le concrete modalità applicative delle clausole revisionali.</a:t>
            </a:r>
            <a:endParaRPr kumimoji="0" lang="it-IT" sz="15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Shape 9"/>
          <p:cNvSpPr/>
          <p:nvPr/>
        </p:nvSpPr>
        <p:spPr>
          <a:xfrm>
            <a:off x="7510165" y="4265771"/>
            <a:ext cx="677704" cy="22860"/>
          </a:xfrm>
          <a:prstGeom prst="roundRect">
            <a:avLst>
              <a:gd name="adj" fmla="val 355758"/>
            </a:avLst>
          </a:prstGeom>
          <a:solidFill>
            <a:srgbClr val="C0CAD7"/>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Shape 10"/>
          <p:cNvSpPr/>
          <p:nvPr/>
        </p:nvSpPr>
        <p:spPr>
          <a:xfrm>
            <a:off x="7097375" y="4059436"/>
            <a:ext cx="435650" cy="435650"/>
          </a:xfrm>
          <a:prstGeom prst="roundRect">
            <a:avLst>
              <a:gd name="adj" fmla="val 18668"/>
            </a:avLst>
          </a:prstGeom>
          <a:solidFill>
            <a:srgbClr val="DAE4F1"/>
          </a:solidFill>
          <a:ln w="7620">
            <a:solidFill>
              <a:srgbClr val="C0CAD7"/>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 11"/>
          <p:cNvSpPr/>
          <p:nvPr/>
        </p:nvSpPr>
        <p:spPr>
          <a:xfrm>
            <a:off x="7223700" y="4132064"/>
            <a:ext cx="182880" cy="290393"/>
          </a:xfrm>
          <a:prstGeom prst="rect">
            <a:avLst/>
          </a:prstGeom>
          <a:noFill/>
          <a:ln/>
        </p:spPr>
        <p:txBody>
          <a:bodyPr wrap="none" lIns="0" tIns="0" rIns="0" bIns="0" rtlCol="0" anchor="t"/>
          <a:lstStyle/>
          <a:p>
            <a:pPr marL="0" marR="0" lvl="0" indent="0" algn="ctr" defTabSz="914400" rtl="0" eaLnBrk="1" fontAlgn="auto" latinLnBrk="0" hangingPunct="1">
              <a:lnSpc>
                <a:spcPts val="2250"/>
              </a:lnSpc>
              <a:spcBef>
                <a:spcPts val="0"/>
              </a:spcBef>
              <a:spcAft>
                <a:spcPts val="0"/>
              </a:spcAft>
              <a:buClrTx/>
              <a:buSzTx/>
              <a:buFontTx/>
              <a:buNone/>
              <a:tabLst/>
              <a:defRPr/>
            </a:pPr>
            <a:r>
              <a:rPr kumimoji="0" lang="it-IT" sz="22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2</a:t>
            </a:r>
            <a:endParaRPr kumimoji="0" lang="it-IT" sz="22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Text 12"/>
          <p:cNvSpPr/>
          <p:nvPr/>
        </p:nvSpPr>
        <p:spPr>
          <a:xfrm>
            <a:off x="8380095" y="4035266"/>
            <a:ext cx="2736056" cy="302538"/>
          </a:xfrm>
          <a:prstGeom prst="rect">
            <a:avLst/>
          </a:prstGeom>
          <a:noFill/>
          <a:ln/>
        </p:spPr>
        <p:txBody>
          <a:bodyPr wrap="none" lIns="0" tIns="0" rIns="0" bIns="0" rtlCol="0" anchor="t"/>
          <a:lstStyle/>
          <a:p>
            <a:pPr marL="0" marR="0" lvl="0" indent="0" algn="l" defTabSz="914400" rtl="0" eaLnBrk="1" fontAlgn="auto" latinLnBrk="0" hangingPunct="1">
              <a:lnSpc>
                <a:spcPts val="2350"/>
              </a:lnSpc>
              <a:spcBef>
                <a:spcPts val="0"/>
              </a:spcBef>
              <a:spcAft>
                <a:spcPts val="0"/>
              </a:spcAft>
              <a:buClrTx/>
              <a:buSzTx/>
              <a:buFontTx/>
              <a:buNone/>
              <a:tabLst/>
              <a:defRPr/>
            </a:pPr>
            <a:r>
              <a:rPr kumimoji="0" lang="it-IT" sz="190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Ambito di Applicazione</a:t>
            </a:r>
            <a:endParaRPr kumimoji="0" lang="it-IT" sz="19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Text 13"/>
          <p:cNvSpPr/>
          <p:nvPr/>
        </p:nvSpPr>
        <p:spPr>
          <a:xfrm>
            <a:off x="8380095" y="4453890"/>
            <a:ext cx="5572601" cy="1548408"/>
          </a:xfrm>
          <a:prstGeom prst="rect">
            <a:avLst/>
          </a:prstGeom>
          <a:noFill/>
          <a:ln/>
        </p:spPr>
        <p:txBody>
          <a:bodyPr wrap="square" lIns="0" tIns="0" rIns="0" bIns="0" rtlCol="0" anchor="t"/>
          <a:lstStyle/>
          <a:p>
            <a:pPr marL="0" marR="0" lvl="0" indent="0" algn="l" defTabSz="914400" rtl="0" eaLnBrk="1" fontAlgn="auto" latinLnBrk="0" hangingPunct="1">
              <a:lnSpc>
                <a:spcPts val="2400"/>
              </a:lnSpc>
              <a:spcBef>
                <a:spcPts val="0"/>
              </a:spcBef>
              <a:spcAft>
                <a:spcPts val="0"/>
              </a:spcAft>
              <a:buClrTx/>
              <a:buSzTx/>
              <a:buFontTx/>
              <a:buNone/>
              <a:tabLst/>
              <a:defRPr/>
            </a:pPr>
            <a:r>
              <a:rPr kumimoji="0" lang="it-IT" sz="15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L'articolo 1 definisce </a:t>
            </a:r>
            <a:r>
              <a:rPr kumimoji="0" lang="it-IT" sz="15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l'ambito oggettivo </a:t>
            </a:r>
            <a:r>
              <a:rPr kumimoji="0" lang="it-IT" sz="15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di riferimento della revisione prezzi, precisando che si applica sia ai lavori </a:t>
            </a:r>
            <a:r>
              <a:rPr kumimoji="0" lang="it-IT" sz="15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di nuova costruzione </a:t>
            </a:r>
            <a:r>
              <a:rPr kumimoji="0" lang="it-IT" sz="15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che ai lavori di </a:t>
            </a:r>
            <a:r>
              <a:rPr kumimoji="0" lang="it-IT" sz="15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manutenzione ordinaria e straordinaria</a:t>
            </a:r>
            <a:r>
              <a:rPr kumimoji="0" lang="it-IT" sz="15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t>
            </a:r>
          </a:p>
          <a:p>
            <a:pPr marL="0" marR="0" lvl="0" indent="0" algn="l" defTabSz="914400" rtl="0" eaLnBrk="1" fontAlgn="auto" latinLnBrk="0" hangingPunct="1">
              <a:lnSpc>
                <a:spcPts val="2400"/>
              </a:lnSpc>
              <a:spcBef>
                <a:spcPts val="0"/>
              </a:spcBef>
              <a:spcAft>
                <a:spcPts val="0"/>
              </a:spcAft>
              <a:buClrTx/>
              <a:buSzTx/>
              <a:buFontTx/>
              <a:buNone/>
              <a:tabLst/>
              <a:defRPr/>
            </a:pPr>
            <a:r>
              <a:rPr kumimoji="0" lang="it-IT" sz="15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In caso di </a:t>
            </a:r>
            <a:r>
              <a:rPr kumimoji="0" lang="it-IT" sz="15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contratti misti</a:t>
            </a:r>
            <a:r>
              <a:rPr kumimoji="0" lang="it-IT" sz="15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occorrerà riferirsi alle disposizioni dell'Allegato per ciascuna componente dell'appalto.</a:t>
            </a:r>
            <a:endParaRPr kumimoji="0" lang="it-IT" sz="15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Shape 14"/>
          <p:cNvSpPr/>
          <p:nvPr/>
        </p:nvSpPr>
        <p:spPr>
          <a:xfrm>
            <a:off x="6442531" y="5845493"/>
            <a:ext cx="677704" cy="22860"/>
          </a:xfrm>
          <a:prstGeom prst="roundRect">
            <a:avLst>
              <a:gd name="adj" fmla="val 355758"/>
            </a:avLst>
          </a:prstGeom>
          <a:solidFill>
            <a:srgbClr val="C0CAD7"/>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Shape 15"/>
          <p:cNvSpPr/>
          <p:nvPr/>
        </p:nvSpPr>
        <p:spPr>
          <a:xfrm>
            <a:off x="7097375" y="5639157"/>
            <a:ext cx="435650" cy="435650"/>
          </a:xfrm>
          <a:prstGeom prst="roundRect">
            <a:avLst>
              <a:gd name="adj" fmla="val 18668"/>
            </a:avLst>
          </a:prstGeom>
          <a:solidFill>
            <a:srgbClr val="DAE4F1"/>
          </a:solidFill>
          <a:ln w="7620">
            <a:solidFill>
              <a:srgbClr val="C0CAD7"/>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Text 16"/>
          <p:cNvSpPr/>
          <p:nvPr/>
        </p:nvSpPr>
        <p:spPr>
          <a:xfrm>
            <a:off x="7221438" y="5711785"/>
            <a:ext cx="187523" cy="290393"/>
          </a:xfrm>
          <a:prstGeom prst="rect">
            <a:avLst/>
          </a:prstGeom>
          <a:noFill/>
          <a:ln/>
        </p:spPr>
        <p:txBody>
          <a:bodyPr wrap="none" lIns="0" tIns="0" rIns="0" bIns="0" rtlCol="0" anchor="t"/>
          <a:lstStyle/>
          <a:p>
            <a:pPr marL="0" marR="0" lvl="0" indent="0" algn="ctr" defTabSz="914400" rtl="0" eaLnBrk="1" fontAlgn="auto" latinLnBrk="0" hangingPunct="1">
              <a:lnSpc>
                <a:spcPts val="2250"/>
              </a:lnSpc>
              <a:spcBef>
                <a:spcPts val="0"/>
              </a:spcBef>
              <a:spcAft>
                <a:spcPts val="0"/>
              </a:spcAft>
              <a:buClrTx/>
              <a:buSzTx/>
              <a:buFontTx/>
              <a:buNone/>
              <a:tabLst/>
              <a:defRPr/>
            </a:pPr>
            <a:r>
              <a:rPr kumimoji="0" lang="it-IT" sz="22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3</a:t>
            </a:r>
            <a:endParaRPr kumimoji="0" lang="it-IT" sz="22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Text 17"/>
          <p:cNvSpPr/>
          <p:nvPr/>
        </p:nvSpPr>
        <p:spPr>
          <a:xfrm>
            <a:off x="2844641" y="5614988"/>
            <a:ext cx="3405664" cy="302538"/>
          </a:xfrm>
          <a:prstGeom prst="rect">
            <a:avLst/>
          </a:prstGeom>
          <a:noFill/>
          <a:ln/>
        </p:spPr>
        <p:txBody>
          <a:bodyPr wrap="none" lIns="0" tIns="0" rIns="0" bIns="0" rtlCol="0" anchor="t"/>
          <a:lstStyle/>
          <a:p>
            <a:pPr marL="0" marR="0" lvl="0" indent="0" algn="r" defTabSz="914400" rtl="0" eaLnBrk="1" fontAlgn="auto" latinLnBrk="0" hangingPunct="1">
              <a:lnSpc>
                <a:spcPts val="2350"/>
              </a:lnSpc>
              <a:spcBef>
                <a:spcPts val="0"/>
              </a:spcBef>
              <a:spcAft>
                <a:spcPts val="0"/>
              </a:spcAft>
              <a:buClrTx/>
              <a:buSzTx/>
              <a:buFontTx/>
              <a:buNone/>
              <a:tabLst/>
              <a:defRPr/>
            </a:pPr>
            <a:r>
              <a:rPr kumimoji="0" lang="it-IT" sz="190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Obbligatorietà delle Clausole</a:t>
            </a:r>
            <a:endParaRPr kumimoji="0" lang="it-IT" sz="19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Text 18"/>
          <p:cNvSpPr/>
          <p:nvPr/>
        </p:nvSpPr>
        <p:spPr>
          <a:xfrm>
            <a:off x="677704" y="6033611"/>
            <a:ext cx="5572601" cy="1238726"/>
          </a:xfrm>
          <a:prstGeom prst="rect">
            <a:avLst/>
          </a:prstGeom>
          <a:noFill/>
          <a:ln/>
        </p:spPr>
        <p:txBody>
          <a:bodyPr wrap="square" lIns="0" tIns="0" rIns="0" bIns="0" rtlCol="0" anchor="t"/>
          <a:lstStyle/>
          <a:p>
            <a:pPr marL="0" marR="0" lvl="0" indent="0" algn="r" defTabSz="914400" rtl="0" eaLnBrk="1" fontAlgn="auto" latinLnBrk="0" hangingPunct="1">
              <a:lnSpc>
                <a:spcPts val="2400"/>
              </a:lnSpc>
              <a:spcBef>
                <a:spcPts val="0"/>
              </a:spcBef>
              <a:spcAft>
                <a:spcPts val="0"/>
              </a:spcAft>
              <a:buClrTx/>
              <a:buSzTx/>
              <a:buFontTx/>
              <a:buNone/>
              <a:tabLst/>
              <a:defRPr/>
            </a:pPr>
            <a:r>
              <a:rPr kumimoji="0" lang="it-IT" sz="15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L'articolo 2 </a:t>
            </a:r>
            <a:r>
              <a:rPr kumimoji="0" lang="it-IT" sz="15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ribadisce</a:t>
            </a:r>
            <a:r>
              <a:rPr kumimoji="0" lang="it-IT" sz="15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a:t>
            </a:r>
            <a:r>
              <a:rPr kumimoji="0" lang="it-IT" sz="15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l'obbligatorietà dell'inserimento delle clausole revisionali nei documenti iniziali di gara</a:t>
            </a:r>
            <a:r>
              <a:rPr kumimoji="0" lang="it-IT" sz="15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chiarendo che devono garantire meccanismi automatici di riequilibrio contrattuale al verificarsi di determinate condizioni.</a:t>
            </a:r>
            <a:endParaRPr kumimoji="0" lang="it-IT" sz="15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additive="base">
                                        <p:cTn id="19" dur="500" fill="hold"/>
                                        <p:tgtEl>
                                          <p:spTgt spid="20"/>
                                        </p:tgtEl>
                                        <p:attrNameLst>
                                          <p:attrName>ppt_x</p:attrName>
                                        </p:attrNameLst>
                                      </p:cBhvr>
                                      <p:tavLst>
                                        <p:tav tm="0">
                                          <p:val>
                                            <p:strVal val="#ppt_x"/>
                                          </p:val>
                                        </p:tav>
                                        <p:tav tm="100000">
                                          <p:val>
                                            <p:strVal val="#ppt_x"/>
                                          </p:val>
                                        </p:tav>
                                      </p:tavLst>
                                    </p:anim>
                                    <p:anim calcmode="lin" valueType="num">
                                      <p:cBhvr additive="base">
                                        <p:cTn id="2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5" grpId="0" animBg="1"/>
      <p:bldP spid="2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704731" y="553641"/>
            <a:ext cx="9143524" cy="629245"/>
          </a:xfrm>
          <a:prstGeom prst="rect">
            <a:avLst/>
          </a:prstGeom>
          <a:noFill/>
          <a:ln/>
        </p:spPr>
        <p:txBody>
          <a:bodyPr wrap="none" lIns="0" tIns="0" rIns="0" bIns="0" rtlCol="0" anchor="t"/>
          <a:lstStyle/>
          <a:p>
            <a:pPr marL="0" marR="0" lvl="0" indent="0" algn="l" defTabSz="914400" rtl="0" eaLnBrk="1" fontAlgn="auto" latinLnBrk="0" hangingPunct="1">
              <a:lnSpc>
                <a:spcPts val="4950"/>
              </a:lnSpc>
              <a:spcBef>
                <a:spcPts val="0"/>
              </a:spcBef>
              <a:spcAft>
                <a:spcPts val="0"/>
              </a:spcAft>
              <a:buClrTx/>
              <a:buSzTx/>
              <a:buFontTx/>
              <a:buNone/>
              <a:tabLst/>
              <a:defRPr/>
            </a:pPr>
            <a:r>
              <a:rPr kumimoji="0" lang="it-IT" sz="3950" b="1" i="0" u="none" strike="noStrike" kern="1200" cap="none" spc="0" normalizeH="0" baseline="0" noProof="0" dirty="0">
                <a:ln>
                  <a:noFill/>
                </a:ln>
                <a:solidFill>
                  <a:srgbClr val="376092"/>
                </a:solidFill>
                <a:effectLst/>
                <a:uLnTx/>
                <a:uFillTx/>
                <a:latin typeface="Calibri" panose="020F0502020204030204" pitchFamily="34" charset="0"/>
                <a:ea typeface="Inter Bold" pitchFamily="34" charset="-122"/>
                <a:cs typeface="Calibri" panose="020F0502020204030204" pitchFamily="34" charset="0"/>
              </a:rPr>
              <a:t>Attivazione delle Clausole Revisionali</a:t>
            </a:r>
            <a:endParaRPr kumimoji="0" lang="it-IT" sz="39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p:cNvSpPr/>
          <p:nvPr/>
        </p:nvSpPr>
        <p:spPr>
          <a:xfrm>
            <a:off x="1006673" y="1812012"/>
            <a:ext cx="12918996" cy="644128"/>
          </a:xfrm>
          <a:prstGeom prst="rect">
            <a:avLst/>
          </a:prstGeom>
          <a:noFill/>
          <a:ln/>
        </p:spPr>
        <p:txBody>
          <a:bodyPr wrap="square" lIns="0" tIns="0" rIns="0" bIns="0" rtlCol="0" anchor="t"/>
          <a:lstStyle/>
          <a:p>
            <a:pPr marL="0" marR="0" lvl="0" indent="0" algn="l" defTabSz="914400" rtl="0" eaLnBrk="1" fontAlgn="auto" latinLnBrk="0" hangingPunct="1">
              <a:lnSpc>
                <a:spcPts val="2500"/>
              </a:lnSpc>
              <a:spcBef>
                <a:spcPts val="0"/>
              </a:spcBef>
              <a:spcAft>
                <a:spcPts val="0"/>
              </a:spcAft>
              <a:buClrTx/>
              <a:buSzTx/>
              <a:buFontTx/>
              <a:buNone/>
              <a:tabLst/>
              <a:defRPr/>
            </a:pPr>
            <a:r>
              <a:rPr kumimoji="0" lang="it-IT" sz="15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Le clausole di revisione prezzi si attivano </a:t>
            </a:r>
            <a:r>
              <a:rPr kumimoji="0" lang="it-IT" sz="15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automaticamente</a:t>
            </a:r>
            <a:r>
              <a:rPr kumimoji="0" lang="it-IT" sz="15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al superamento della soglia del 3% di variazione dell'indice sintetico, con riconoscimento del 90% del valore eccedente, senza necessità di richiesta dell'appaltatore.</a:t>
            </a:r>
            <a:endParaRPr kumimoji="0" lang="it-IT" sz="15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hape 2"/>
          <p:cNvSpPr/>
          <p:nvPr/>
        </p:nvSpPr>
        <p:spPr>
          <a:xfrm>
            <a:off x="704731" y="1585555"/>
            <a:ext cx="22860" cy="1097042"/>
          </a:xfrm>
          <a:prstGeom prst="rect">
            <a:avLst/>
          </a:prstGeom>
          <a:solidFill>
            <a:srgbClr val="376092"/>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5" name="Image 0" descr="preencoded.png"/>
          <p:cNvPicPr>
            <a:picLocks noChangeAspect="1"/>
          </p:cNvPicPr>
          <p:nvPr/>
        </p:nvPicPr>
        <p:blipFill>
          <a:blip r:embed="rId3"/>
          <a:stretch>
            <a:fillRect/>
          </a:stretch>
        </p:blipFill>
        <p:spPr>
          <a:xfrm>
            <a:off x="704730" y="2682597"/>
            <a:ext cx="1006673" cy="1804154"/>
          </a:xfrm>
          <a:prstGeom prst="rect">
            <a:avLst/>
          </a:prstGeom>
        </p:spPr>
      </p:pic>
      <p:sp>
        <p:nvSpPr>
          <p:cNvPr id="6" name="Text 3"/>
          <p:cNvSpPr/>
          <p:nvPr/>
        </p:nvSpPr>
        <p:spPr>
          <a:xfrm>
            <a:off x="2013347" y="2838569"/>
            <a:ext cx="2878693" cy="314563"/>
          </a:xfrm>
          <a:prstGeom prst="rect">
            <a:avLst/>
          </a:prstGeom>
          <a:noFill/>
          <a:ln/>
        </p:spPr>
        <p:txBody>
          <a:bodyPr wrap="none" lIns="0" tIns="0" rIns="0" bIns="0" rtlCol="0" anchor="t"/>
          <a:lstStyle/>
          <a:p>
            <a:pPr marL="0" marR="0" lvl="0" indent="0" algn="l" defTabSz="914400" rtl="0" eaLnBrk="1" fontAlgn="auto" latinLnBrk="0" hangingPunct="1">
              <a:lnSpc>
                <a:spcPts val="2450"/>
              </a:lnSpc>
              <a:spcBef>
                <a:spcPts val="0"/>
              </a:spcBef>
              <a:spcAft>
                <a:spcPts val="0"/>
              </a:spcAft>
              <a:buClrTx/>
              <a:buSzTx/>
              <a:buFontTx/>
              <a:buNone/>
              <a:tabLst/>
              <a:defRPr/>
            </a:pPr>
            <a:r>
              <a:rPr kumimoji="0" lang="it-IT" sz="19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Attivazione Automatica</a:t>
            </a:r>
            <a:endParaRPr kumimoji="0" lang="it-IT" sz="19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 4"/>
          <p:cNvSpPr/>
          <p:nvPr/>
        </p:nvSpPr>
        <p:spPr>
          <a:xfrm>
            <a:off x="2013347" y="3297295"/>
            <a:ext cx="11912322" cy="966192"/>
          </a:xfrm>
          <a:prstGeom prst="rect">
            <a:avLst/>
          </a:prstGeom>
          <a:noFill/>
          <a:ln/>
        </p:spPr>
        <p:txBody>
          <a:bodyPr wrap="square" lIns="0" tIns="0" rIns="0" bIns="0" rtlCol="0" anchor="t"/>
          <a:lstStyle/>
          <a:p>
            <a:pPr marL="0" marR="0" lvl="0" indent="0" algn="l" defTabSz="914400" rtl="0" eaLnBrk="1" fontAlgn="auto" latinLnBrk="0" hangingPunct="1">
              <a:lnSpc>
                <a:spcPts val="2500"/>
              </a:lnSpc>
              <a:spcBef>
                <a:spcPts val="0"/>
              </a:spcBef>
              <a:spcAft>
                <a:spcPts val="0"/>
              </a:spcAft>
              <a:buClrTx/>
              <a:buSzTx/>
              <a:buFontTx/>
              <a:buNone/>
              <a:tabLst/>
              <a:defRPr/>
            </a:pPr>
            <a:r>
              <a:rPr kumimoji="0" lang="it-IT" sz="15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L'articolo 3 prevede che le clausole revisionali siano attivate </a:t>
            </a:r>
            <a:r>
              <a:rPr kumimoji="0" lang="it-IT" sz="15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automaticamente</a:t>
            </a:r>
            <a:r>
              <a:rPr kumimoji="0" lang="it-IT" sz="15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dalla stazione appaltante, </a:t>
            </a:r>
            <a:r>
              <a:rPr kumimoji="0" lang="it-IT" sz="1550" b="1" i="0" u="sng"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anche in assenza di istanza di parte</a:t>
            </a:r>
            <a:r>
              <a:rPr kumimoji="0" lang="it-IT" sz="15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a:t>
            </a:r>
            <a:r>
              <a:rPr kumimoji="0" lang="it-IT" sz="15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quando la variazione dell'indice sintetico </a:t>
            </a:r>
            <a:r>
              <a:rPr kumimoji="0" lang="it-IT" sz="15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supera</a:t>
            </a:r>
            <a:r>
              <a:rPr kumimoji="0" lang="it-IT" sz="15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a:t>
            </a:r>
            <a:r>
              <a:rPr kumimoji="0" lang="it-IT" sz="1550" b="0" i="0" u="sng"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in aumento o in diminuzione</a:t>
            </a:r>
            <a:r>
              <a:rPr kumimoji="0" lang="it-IT" sz="15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a:t>
            </a:r>
            <a:r>
              <a:rPr kumimoji="0" lang="it-IT" sz="15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 soglia del 3% </a:t>
            </a:r>
            <a:r>
              <a:rPr kumimoji="0" lang="it-IT" sz="15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dell'importo contrattuale risultante dal provvedimento di aggiudicazione.</a:t>
            </a:r>
            <a:endParaRPr kumimoji="0" lang="it-IT" sz="15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8" name="Image 1" descr="preencoded.png"/>
          <p:cNvPicPr>
            <a:picLocks noChangeAspect="1"/>
          </p:cNvPicPr>
          <p:nvPr/>
        </p:nvPicPr>
        <p:blipFill>
          <a:blip r:embed="rId4"/>
          <a:stretch>
            <a:fillRect/>
          </a:stretch>
        </p:blipFill>
        <p:spPr>
          <a:xfrm>
            <a:off x="716161" y="4391144"/>
            <a:ext cx="1006673" cy="1482090"/>
          </a:xfrm>
          <a:prstGeom prst="rect">
            <a:avLst/>
          </a:prstGeom>
        </p:spPr>
      </p:pic>
      <p:sp>
        <p:nvSpPr>
          <p:cNvPr id="9" name="Text 5"/>
          <p:cNvSpPr/>
          <p:nvPr/>
        </p:nvSpPr>
        <p:spPr>
          <a:xfrm>
            <a:off x="2013347" y="4417684"/>
            <a:ext cx="3036094" cy="314563"/>
          </a:xfrm>
          <a:prstGeom prst="rect">
            <a:avLst/>
          </a:prstGeom>
          <a:noFill/>
          <a:ln/>
        </p:spPr>
        <p:txBody>
          <a:bodyPr wrap="none" lIns="0" tIns="0" rIns="0" bIns="0" rtlCol="0" anchor="t"/>
          <a:lstStyle/>
          <a:p>
            <a:pPr marL="0" marR="0" lvl="0" indent="0" algn="l" defTabSz="914400" rtl="0" eaLnBrk="1" fontAlgn="auto" latinLnBrk="0" hangingPunct="1">
              <a:lnSpc>
                <a:spcPts val="2450"/>
              </a:lnSpc>
              <a:spcBef>
                <a:spcPts val="0"/>
              </a:spcBef>
              <a:spcAft>
                <a:spcPts val="0"/>
              </a:spcAft>
              <a:buClrTx/>
              <a:buSzTx/>
              <a:buFontTx/>
              <a:buNone/>
              <a:tabLst/>
              <a:defRPr/>
            </a:pPr>
            <a:r>
              <a:rPr kumimoji="0" lang="it-IT" sz="19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Monitoraggio degli Indici</a:t>
            </a:r>
            <a:endParaRPr kumimoji="0" lang="it-IT" sz="19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 6"/>
          <p:cNvSpPr/>
          <p:nvPr/>
        </p:nvSpPr>
        <p:spPr>
          <a:xfrm>
            <a:off x="2001917" y="4895352"/>
            <a:ext cx="11912322" cy="644128"/>
          </a:xfrm>
          <a:prstGeom prst="rect">
            <a:avLst/>
          </a:prstGeom>
          <a:noFill/>
          <a:ln/>
        </p:spPr>
        <p:txBody>
          <a:bodyPr wrap="square" lIns="0" tIns="0" rIns="0" bIns="0" rtlCol="0" anchor="t"/>
          <a:lstStyle/>
          <a:p>
            <a:pPr marL="0" marR="0" lvl="0" indent="0" algn="l" defTabSz="914400" rtl="0" eaLnBrk="1" fontAlgn="auto" latinLnBrk="0" hangingPunct="1">
              <a:lnSpc>
                <a:spcPts val="2500"/>
              </a:lnSpc>
              <a:spcBef>
                <a:spcPts val="0"/>
              </a:spcBef>
              <a:spcAft>
                <a:spcPts val="0"/>
              </a:spcAft>
              <a:buClrTx/>
              <a:buSzTx/>
              <a:buFontTx/>
              <a:buNone/>
              <a:tabLst/>
              <a:defRPr/>
            </a:pPr>
            <a:r>
              <a:rPr kumimoji="0" lang="it-IT" sz="15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 stazione appaltante deve monitorare l'andamento degli indici per verificare la sussistenza delle condizioni di attivazione, in presenza delle quali sorge il diritto al riconoscimento revisionale pari al 90% del valore eccedente la variazione del 3%.</a:t>
            </a:r>
            <a:endParaRPr kumimoji="0" lang="it-IT" sz="15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676036" y="983673"/>
            <a:ext cx="9001363" cy="658416"/>
          </a:xfrm>
          <a:prstGeom prst="rect">
            <a:avLst/>
          </a:prstGeom>
          <a:noFill/>
          <a:ln/>
        </p:spPr>
        <p:txBody>
          <a:bodyPr wrap="none" lIns="0" tIns="0" rIns="0" bIns="0" rtlCol="0" anchor="t"/>
          <a:lstStyle/>
          <a:p>
            <a:pPr marL="0" marR="0" lvl="0" indent="0" algn="l" defTabSz="914400" rtl="0" eaLnBrk="1" fontAlgn="auto" latinLnBrk="0" hangingPunct="1">
              <a:lnSpc>
                <a:spcPts val="5150"/>
              </a:lnSpc>
              <a:spcBef>
                <a:spcPts val="0"/>
              </a:spcBef>
              <a:spcAft>
                <a:spcPts val="0"/>
              </a:spcAft>
              <a:buClrTx/>
              <a:buSzTx/>
              <a:buFontTx/>
              <a:buNone/>
              <a:tabLst/>
              <a:defRPr/>
            </a:pPr>
            <a:r>
              <a:rPr kumimoji="0" lang="it-IT" sz="4100" b="1" i="0" u="none" strike="noStrike" kern="1200" cap="none" spc="0" normalizeH="0" baseline="0" noProof="0" dirty="0">
                <a:ln>
                  <a:noFill/>
                </a:ln>
                <a:solidFill>
                  <a:srgbClr val="376092"/>
                </a:solidFill>
                <a:effectLst/>
                <a:uLnTx/>
                <a:uFillTx/>
                <a:latin typeface="Calibri" panose="020F0502020204030204" pitchFamily="34" charset="0"/>
                <a:ea typeface="Inter Bold" pitchFamily="34" charset="-122"/>
                <a:cs typeface="Calibri" panose="020F0502020204030204" pitchFamily="34" charset="0"/>
              </a:rPr>
              <a:t>Individuazione dell'Indice Sintetico</a:t>
            </a:r>
            <a:endParaRPr kumimoji="0" lang="it-IT" sz="4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Text 3"/>
          <p:cNvSpPr/>
          <p:nvPr/>
        </p:nvSpPr>
        <p:spPr>
          <a:xfrm>
            <a:off x="1964267" y="3208853"/>
            <a:ext cx="2896459" cy="332899"/>
          </a:xfrm>
          <a:prstGeom prst="rect">
            <a:avLst/>
          </a:prstGeom>
          <a:noFill/>
          <a:ln/>
        </p:spPr>
        <p:txBody>
          <a:bodyPr wrap="none" lIns="0" tIns="0" rIns="0" bIns="0" rtlCol="0" anchor="t"/>
          <a:lstStyle/>
          <a:p>
            <a:pPr marL="0" marR="0" lvl="0" indent="0" algn="r" defTabSz="914400" rtl="0" eaLnBrk="1" fontAlgn="auto" latinLnBrk="0" hangingPunct="1">
              <a:lnSpc>
                <a:spcPts val="2550"/>
              </a:lnSpc>
              <a:spcBef>
                <a:spcPts val="0"/>
              </a:spcBef>
              <a:spcAft>
                <a:spcPts val="0"/>
              </a:spcAft>
              <a:buClrTx/>
              <a:buSzTx/>
              <a:buFontTx/>
              <a:buNone/>
              <a:tabLst/>
              <a:defRPr/>
            </a:pPr>
            <a:r>
              <a:rPr kumimoji="0" lang="it-IT" sz="2050" b="1" i="0" u="none" strike="noStrike" kern="1200" cap="none" spc="0" normalizeH="0" baseline="0" noProof="0" dirty="0">
                <a:ln>
                  <a:noFill/>
                </a:ln>
                <a:solidFill>
                  <a:schemeClr val="accent1">
                    <a:lumMod val="75000"/>
                  </a:schemeClr>
                </a:solidFill>
                <a:effectLst/>
                <a:uLnTx/>
                <a:uFillTx/>
                <a:latin typeface="Calibri" panose="020F0502020204030204" pitchFamily="34" charset="0"/>
                <a:ea typeface="Inter Bold" pitchFamily="34" charset="-122"/>
                <a:cs typeface="Calibri" panose="020F0502020204030204" pitchFamily="34" charset="0"/>
              </a:rPr>
              <a:t>1) Selezione dell'Indice</a:t>
            </a:r>
            <a:endParaRPr kumimoji="0" lang="it-IT" sz="2050" b="0" i="0" u="none" strike="noStrike" kern="1200" cap="none" spc="0" normalizeH="0" baseline="0" noProof="0" dirty="0">
              <a:ln>
                <a:noFill/>
              </a:ln>
              <a:solidFill>
                <a:schemeClr val="accent1">
                  <a:lumMod val="75000"/>
                </a:schemeClr>
              </a:solidFill>
              <a:effectLst/>
              <a:uLnTx/>
              <a:uFillTx/>
              <a:latin typeface="Calibri" panose="020F0502020204030204"/>
              <a:ea typeface="+mn-ea"/>
              <a:cs typeface="+mn-cs"/>
            </a:endParaRPr>
          </a:p>
        </p:txBody>
      </p:sp>
      <p:sp>
        <p:nvSpPr>
          <p:cNvPr id="6" name="Text 4"/>
          <p:cNvSpPr/>
          <p:nvPr/>
        </p:nvSpPr>
        <p:spPr>
          <a:xfrm>
            <a:off x="500743" y="3541752"/>
            <a:ext cx="4359985" cy="1475066"/>
          </a:xfrm>
          <a:prstGeom prst="rect">
            <a:avLst/>
          </a:prstGeom>
          <a:noFill/>
          <a:ln/>
        </p:spPr>
        <p:txBody>
          <a:bodyPr wrap="square" lIns="0" tIns="0" rIns="0" bIns="0" rtlCol="0" anchor="t"/>
          <a:lstStyle/>
          <a:p>
            <a:pPr marL="0" marR="0" lvl="0" indent="0" algn="r" defTabSz="914400" rtl="0" eaLnBrk="1" fontAlgn="auto" latinLnBrk="0" hangingPunct="1">
              <a:lnSpc>
                <a:spcPts val="2650"/>
              </a:lnSpc>
              <a:spcBef>
                <a:spcPts val="0"/>
              </a:spcBef>
              <a:spcAft>
                <a:spcPts val="0"/>
              </a:spcAft>
              <a:buClrTx/>
              <a:buSzTx/>
              <a:buFontTx/>
              <a:buNone/>
              <a:tabLst/>
              <a:defRPr/>
            </a:pPr>
            <a:r>
              <a:rPr kumimoji="0" lang="it-IT" sz="16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L'indice sintetico da utilizzare per la revisione prezzi deve essere indicato dal </a:t>
            </a:r>
            <a:r>
              <a:rPr kumimoji="0" lang="it-IT" sz="16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progettista in fase di elaborazione del progetto posto a base di gara</a:t>
            </a:r>
            <a:r>
              <a:rPr kumimoji="0" lang="it-IT" sz="16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t>
            </a:r>
            <a:endParaRPr kumimoji="0" lang="it-IT" sz="16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7" name="Image 0" descr="preencoded.png"/>
          <p:cNvPicPr>
            <a:picLocks noChangeAspect="1"/>
          </p:cNvPicPr>
          <p:nvPr/>
        </p:nvPicPr>
        <p:blipFill>
          <a:blip r:embed="rId3"/>
          <a:stretch>
            <a:fillRect/>
          </a:stretch>
        </p:blipFill>
        <p:spPr>
          <a:xfrm>
            <a:off x="5176718" y="3208853"/>
            <a:ext cx="4276844" cy="4276844"/>
          </a:xfrm>
          <a:prstGeom prst="rect">
            <a:avLst/>
          </a:prstGeom>
        </p:spPr>
      </p:pic>
      <p:sp>
        <p:nvSpPr>
          <p:cNvPr id="8" name="Text 5"/>
          <p:cNvSpPr/>
          <p:nvPr/>
        </p:nvSpPr>
        <p:spPr>
          <a:xfrm>
            <a:off x="6397526" y="3911858"/>
            <a:ext cx="113586" cy="421362"/>
          </a:xfrm>
          <a:prstGeom prst="rect">
            <a:avLst/>
          </a:prstGeom>
          <a:noFill/>
          <a:ln/>
        </p:spPr>
        <p:txBody>
          <a:bodyPr wrap="none" lIns="0" tIns="0" rIns="0" bIns="0" rtlCol="0" anchor="t"/>
          <a:lstStyle/>
          <a:p>
            <a:pPr marL="0" marR="0" lvl="0" indent="0" algn="l" defTabSz="914400" rtl="0" eaLnBrk="1" fontAlgn="auto" latinLnBrk="0" hangingPunct="1">
              <a:lnSpc>
                <a:spcPts val="3300"/>
              </a:lnSpc>
              <a:spcBef>
                <a:spcPts val="0"/>
              </a:spcBef>
              <a:spcAft>
                <a:spcPts val="0"/>
              </a:spcAft>
              <a:buClrTx/>
              <a:buSzTx/>
              <a:buFontTx/>
              <a:buNone/>
              <a:tabLst/>
              <a:defRPr/>
            </a:pPr>
            <a:r>
              <a:rPr kumimoji="0" lang="it-IT" sz="20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1</a:t>
            </a:r>
            <a:endParaRPr kumimoji="0" lang="it-IT" sz="2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ext 6"/>
          <p:cNvSpPr/>
          <p:nvPr/>
        </p:nvSpPr>
        <p:spPr>
          <a:xfrm>
            <a:off x="9769554" y="3212544"/>
            <a:ext cx="2633543" cy="329208"/>
          </a:xfrm>
          <a:prstGeom prst="rect">
            <a:avLst/>
          </a:prstGeom>
          <a:noFill/>
          <a:ln/>
        </p:spPr>
        <p:txBody>
          <a:bodyPr wrap="none" lIns="0" tIns="0" rIns="0" bIns="0" rtlCol="0" anchor="t"/>
          <a:lstStyle/>
          <a:p>
            <a:pPr marL="0" marR="0" lvl="0" indent="0" algn="l" defTabSz="914400" rtl="0" eaLnBrk="1" fontAlgn="auto" latinLnBrk="0" hangingPunct="1">
              <a:lnSpc>
                <a:spcPts val="2550"/>
              </a:lnSpc>
              <a:spcBef>
                <a:spcPts val="0"/>
              </a:spcBef>
              <a:spcAft>
                <a:spcPts val="0"/>
              </a:spcAft>
              <a:buClrTx/>
              <a:buSzTx/>
              <a:buFontTx/>
              <a:buNone/>
              <a:tabLst/>
              <a:defRPr/>
            </a:pPr>
            <a:r>
              <a:rPr kumimoji="0" lang="it-IT" sz="2050" b="1" i="0" u="none" strike="noStrike" kern="1200" cap="none" spc="0" normalizeH="0" baseline="0" noProof="0" dirty="0">
                <a:ln>
                  <a:noFill/>
                </a:ln>
                <a:solidFill>
                  <a:schemeClr val="accent1">
                    <a:lumMod val="75000"/>
                  </a:schemeClr>
                </a:solidFill>
                <a:effectLst/>
                <a:uLnTx/>
                <a:uFillTx/>
                <a:latin typeface="Calibri" panose="020F0502020204030204" pitchFamily="34" charset="0"/>
                <a:ea typeface="Inter Bold" pitchFamily="34" charset="-122"/>
                <a:cs typeface="Calibri" panose="020F0502020204030204" pitchFamily="34" charset="0"/>
              </a:rPr>
              <a:t>2) Calcolo dell'Indice</a:t>
            </a:r>
            <a:endParaRPr kumimoji="0" lang="it-IT" sz="2050" b="0" i="0" u="none" strike="noStrike" kern="1200" cap="none" spc="0" normalizeH="0" baseline="0" noProof="0" dirty="0">
              <a:ln>
                <a:noFill/>
              </a:ln>
              <a:solidFill>
                <a:schemeClr val="accent1">
                  <a:lumMod val="75000"/>
                </a:schemeClr>
              </a:solidFill>
              <a:effectLst/>
              <a:uLnTx/>
              <a:uFillTx/>
              <a:latin typeface="Calibri" panose="020F0502020204030204"/>
              <a:ea typeface="+mn-ea"/>
              <a:cs typeface="+mn-cs"/>
            </a:endParaRPr>
          </a:p>
        </p:txBody>
      </p:sp>
      <p:sp>
        <p:nvSpPr>
          <p:cNvPr id="10" name="Text 7"/>
          <p:cNvSpPr/>
          <p:nvPr/>
        </p:nvSpPr>
        <p:spPr>
          <a:xfrm>
            <a:off x="9769554" y="3668078"/>
            <a:ext cx="4123492" cy="1348740"/>
          </a:xfrm>
          <a:prstGeom prst="rect">
            <a:avLst/>
          </a:prstGeom>
          <a:noFill/>
          <a:ln/>
        </p:spPr>
        <p:txBody>
          <a:bodyPr wrap="square" lIns="0" tIns="0" rIns="0" bIns="0" rtlCol="0" anchor="t"/>
          <a:lstStyle/>
          <a:p>
            <a:pPr marL="0" marR="0" lvl="0" indent="0" algn="l" defTabSz="914400" rtl="0" eaLnBrk="1" fontAlgn="auto" latinLnBrk="0" hangingPunct="1">
              <a:lnSpc>
                <a:spcPts val="2650"/>
              </a:lnSpc>
              <a:spcBef>
                <a:spcPts val="0"/>
              </a:spcBef>
              <a:spcAft>
                <a:spcPts val="0"/>
              </a:spcAft>
              <a:buClrTx/>
              <a:buSzTx/>
              <a:buFontTx/>
              <a:buNone/>
              <a:tabLst/>
              <a:defRPr/>
            </a:pPr>
            <a:r>
              <a:rPr kumimoji="0" lang="it-IT" sz="16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L'indice consiste in una </a:t>
            </a:r>
            <a:r>
              <a:rPr kumimoji="0" lang="it-IT" sz="16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media ponderata di indici selezionati tra quelli definiti dal MIT, sulla base delle tipologie omogenee di lavorazioni (TOL) </a:t>
            </a:r>
            <a:r>
              <a:rPr kumimoji="0" lang="it-IT" sz="16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riportate nella tabella A.</a:t>
            </a:r>
            <a:endParaRPr kumimoji="0" lang="it-IT" sz="16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1" name="Image 1" descr="preencoded.png"/>
          <p:cNvPicPr>
            <a:picLocks noChangeAspect="1"/>
          </p:cNvPicPr>
          <p:nvPr/>
        </p:nvPicPr>
        <p:blipFill>
          <a:blip r:embed="rId4"/>
          <a:stretch>
            <a:fillRect/>
          </a:stretch>
        </p:blipFill>
        <p:spPr>
          <a:xfrm>
            <a:off x="5176718" y="3208853"/>
            <a:ext cx="4276844" cy="4276844"/>
          </a:xfrm>
          <a:prstGeom prst="rect">
            <a:avLst/>
          </a:prstGeom>
        </p:spPr>
      </p:pic>
      <p:sp>
        <p:nvSpPr>
          <p:cNvPr id="12" name="Text 8"/>
          <p:cNvSpPr/>
          <p:nvPr/>
        </p:nvSpPr>
        <p:spPr>
          <a:xfrm>
            <a:off x="8456831" y="4275832"/>
            <a:ext cx="165735" cy="421362"/>
          </a:xfrm>
          <a:prstGeom prst="rect">
            <a:avLst/>
          </a:prstGeom>
          <a:noFill/>
          <a:ln/>
        </p:spPr>
        <p:txBody>
          <a:bodyPr wrap="none" lIns="0" tIns="0" rIns="0" bIns="0" rtlCol="0" anchor="t"/>
          <a:lstStyle/>
          <a:p>
            <a:pPr marL="0" marR="0" lvl="0" indent="0" algn="l" defTabSz="914400" rtl="0" eaLnBrk="1" fontAlgn="auto" latinLnBrk="0" hangingPunct="1">
              <a:lnSpc>
                <a:spcPts val="3300"/>
              </a:lnSpc>
              <a:spcBef>
                <a:spcPts val="0"/>
              </a:spcBef>
              <a:spcAft>
                <a:spcPts val="0"/>
              </a:spcAft>
              <a:buClrTx/>
              <a:buSzTx/>
              <a:buFontTx/>
              <a:buNone/>
              <a:tabLst/>
              <a:defRPr/>
            </a:pPr>
            <a:r>
              <a:rPr kumimoji="0" lang="it-IT" sz="20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2</a:t>
            </a:r>
            <a:endParaRPr kumimoji="0" lang="it-IT" sz="2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 9"/>
          <p:cNvSpPr/>
          <p:nvPr/>
        </p:nvSpPr>
        <p:spPr>
          <a:xfrm>
            <a:off x="9769554" y="5677614"/>
            <a:ext cx="2922627" cy="329208"/>
          </a:xfrm>
          <a:prstGeom prst="rect">
            <a:avLst/>
          </a:prstGeom>
          <a:noFill/>
          <a:ln/>
        </p:spPr>
        <p:txBody>
          <a:bodyPr wrap="none" lIns="0" tIns="0" rIns="0" bIns="0" rtlCol="0" anchor="t"/>
          <a:lstStyle/>
          <a:p>
            <a:pPr marL="0" marR="0" lvl="0" indent="0" algn="r" defTabSz="914400" rtl="0" eaLnBrk="1" fontAlgn="auto" latinLnBrk="0" hangingPunct="1">
              <a:lnSpc>
                <a:spcPts val="2550"/>
              </a:lnSpc>
              <a:spcBef>
                <a:spcPts val="0"/>
              </a:spcBef>
              <a:spcAft>
                <a:spcPts val="0"/>
              </a:spcAft>
              <a:buClrTx/>
              <a:buSzTx/>
              <a:buFontTx/>
              <a:buNone/>
              <a:tabLst/>
              <a:defRPr/>
            </a:pPr>
            <a:r>
              <a:rPr kumimoji="0" lang="it-IT" sz="2050" b="1" i="0" u="none" strike="noStrike" kern="1200" cap="none" spc="0" normalizeH="0" baseline="0" noProof="0" dirty="0">
                <a:ln>
                  <a:noFill/>
                </a:ln>
                <a:solidFill>
                  <a:schemeClr val="accent1">
                    <a:lumMod val="75000"/>
                  </a:schemeClr>
                </a:solidFill>
                <a:effectLst/>
                <a:uLnTx/>
                <a:uFillTx/>
                <a:latin typeface="Calibri" panose="020F0502020204030204" pitchFamily="34" charset="0"/>
                <a:ea typeface="Inter Bold" pitchFamily="34" charset="-122"/>
                <a:cs typeface="Calibri" panose="020F0502020204030204" pitchFamily="34" charset="0"/>
              </a:rPr>
              <a:t>3) Procedura di Composizione</a:t>
            </a:r>
            <a:endParaRPr kumimoji="0" lang="it-IT" sz="2050" b="0" i="0" u="none" strike="noStrike" kern="1200" cap="none" spc="0" normalizeH="0" baseline="0" noProof="0" dirty="0">
              <a:ln>
                <a:noFill/>
              </a:ln>
              <a:solidFill>
                <a:schemeClr val="accent1">
                  <a:lumMod val="75000"/>
                </a:schemeClr>
              </a:solidFill>
              <a:effectLst/>
              <a:uLnTx/>
              <a:uFillTx/>
              <a:latin typeface="Calibri" panose="020F0502020204030204"/>
              <a:ea typeface="+mn-ea"/>
              <a:cs typeface="+mn-cs"/>
            </a:endParaRPr>
          </a:p>
        </p:txBody>
      </p:sp>
      <p:sp>
        <p:nvSpPr>
          <p:cNvPr id="14" name="Text 10"/>
          <p:cNvSpPr/>
          <p:nvPr/>
        </p:nvSpPr>
        <p:spPr>
          <a:xfrm>
            <a:off x="591987" y="5842218"/>
            <a:ext cx="4816331" cy="1011555"/>
          </a:xfrm>
          <a:prstGeom prst="rect">
            <a:avLst/>
          </a:prstGeom>
          <a:noFill/>
          <a:ln/>
        </p:spPr>
        <p:txBody>
          <a:bodyPr wrap="square" lIns="0" tIns="0" rIns="0" bIns="0" rtlCol="0" anchor="t"/>
          <a:lstStyle/>
          <a:p>
            <a:pPr marL="0" marR="0" lvl="0" indent="0" algn="l" defTabSz="914400" rtl="0" eaLnBrk="1" fontAlgn="auto" latinLnBrk="0" hangingPunct="1">
              <a:lnSpc>
                <a:spcPts val="2650"/>
              </a:lnSpc>
              <a:spcBef>
                <a:spcPts val="0"/>
              </a:spcBef>
              <a:spcAft>
                <a:spcPts val="0"/>
              </a:spcAft>
              <a:buClrTx/>
              <a:buSzTx/>
              <a:buFontTx/>
              <a:buNone/>
              <a:tabLst/>
              <a:defRPr/>
            </a:pPr>
            <a:r>
              <a:rPr kumimoji="0" lang="it-IT" sz="16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Il punto di partenza per il computo delle variazioni è l'indice revisionale </a:t>
            </a:r>
            <a:r>
              <a:rPr kumimoji="0" lang="it-IT" sz="16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relativo al mese del provvedimento di aggiudicazione.</a:t>
            </a:r>
            <a:endParaRPr kumimoji="0" lang="it-IT" sz="165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5" name="Image 2" descr="preencoded.png"/>
          <p:cNvPicPr>
            <a:picLocks noChangeAspect="1"/>
          </p:cNvPicPr>
          <p:nvPr/>
        </p:nvPicPr>
        <p:blipFill>
          <a:blip r:embed="rId5"/>
          <a:stretch>
            <a:fillRect/>
          </a:stretch>
        </p:blipFill>
        <p:spPr>
          <a:xfrm>
            <a:off x="5176718" y="3208853"/>
            <a:ext cx="4276844" cy="4276844"/>
          </a:xfrm>
          <a:prstGeom prst="rect">
            <a:avLst/>
          </a:prstGeom>
        </p:spPr>
      </p:pic>
      <p:sp>
        <p:nvSpPr>
          <p:cNvPr id="16" name="Text 11"/>
          <p:cNvSpPr/>
          <p:nvPr/>
        </p:nvSpPr>
        <p:spPr>
          <a:xfrm>
            <a:off x="8090714" y="6361212"/>
            <a:ext cx="170021" cy="421362"/>
          </a:xfrm>
          <a:prstGeom prst="rect">
            <a:avLst/>
          </a:prstGeom>
          <a:noFill/>
          <a:ln/>
        </p:spPr>
        <p:txBody>
          <a:bodyPr wrap="none" lIns="0" tIns="0" rIns="0" bIns="0" rtlCol="0" anchor="t"/>
          <a:lstStyle/>
          <a:p>
            <a:pPr marL="0" marR="0" lvl="0" indent="0" algn="l" defTabSz="914400" rtl="0" eaLnBrk="1" fontAlgn="auto" latinLnBrk="0" hangingPunct="1">
              <a:lnSpc>
                <a:spcPts val="3300"/>
              </a:lnSpc>
              <a:spcBef>
                <a:spcPts val="0"/>
              </a:spcBef>
              <a:spcAft>
                <a:spcPts val="0"/>
              </a:spcAft>
              <a:buClrTx/>
              <a:buSzTx/>
              <a:buFontTx/>
              <a:buNone/>
              <a:tabLst/>
              <a:defRPr/>
            </a:pPr>
            <a:r>
              <a:rPr kumimoji="0" lang="it-IT" sz="20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3</a:t>
            </a:r>
            <a:endParaRPr kumimoji="0" lang="it-IT" sz="2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Text 12"/>
          <p:cNvSpPr/>
          <p:nvPr/>
        </p:nvSpPr>
        <p:spPr>
          <a:xfrm>
            <a:off x="1321117" y="5340429"/>
            <a:ext cx="3539609" cy="329208"/>
          </a:xfrm>
          <a:prstGeom prst="rect">
            <a:avLst/>
          </a:prstGeom>
          <a:noFill/>
          <a:ln/>
        </p:spPr>
        <p:txBody>
          <a:bodyPr wrap="none" lIns="0" tIns="0" rIns="0" bIns="0" rtlCol="0" anchor="t"/>
          <a:lstStyle/>
          <a:p>
            <a:pPr marL="0" marR="0" lvl="0" indent="0" algn="r" defTabSz="914400" rtl="0" eaLnBrk="1" fontAlgn="auto" latinLnBrk="0" hangingPunct="1">
              <a:lnSpc>
                <a:spcPts val="2550"/>
              </a:lnSpc>
              <a:spcBef>
                <a:spcPts val="0"/>
              </a:spcBef>
              <a:spcAft>
                <a:spcPts val="0"/>
              </a:spcAft>
              <a:buClrTx/>
              <a:buSzTx/>
              <a:buFontTx/>
              <a:buNone/>
              <a:tabLst/>
              <a:defRPr/>
            </a:pPr>
            <a:r>
              <a:rPr kumimoji="0" lang="it-IT" sz="2050" b="1" i="0" u="none" strike="noStrike" kern="1200" cap="none" spc="0" normalizeH="0" baseline="0" noProof="0" dirty="0">
                <a:ln>
                  <a:noFill/>
                </a:ln>
                <a:solidFill>
                  <a:schemeClr val="accent1">
                    <a:lumMod val="75000"/>
                  </a:schemeClr>
                </a:solidFill>
                <a:effectLst/>
                <a:uLnTx/>
                <a:uFillTx/>
                <a:latin typeface="Calibri" panose="020F0502020204030204" pitchFamily="34" charset="0"/>
                <a:ea typeface="Inter Bold" pitchFamily="34" charset="-122"/>
                <a:cs typeface="Calibri" panose="020F0502020204030204" pitchFamily="34" charset="0"/>
              </a:rPr>
              <a:t>4) Riferimento temporale</a:t>
            </a:r>
            <a:endParaRPr kumimoji="0" lang="it-IT" sz="2050" b="0" i="0" u="none" strike="noStrike" kern="1200" cap="none" spc="0" normalizeH="0" baseline="0" noProof="0" dirty="0">
              <a:ln>
                <a:noFill/>
              </a:ln>
              <a:solidFill>
                <a:schemeClr val="accent1">
                  <a:lumMod val="75000"/>
                </a:schemeClr>
              </a:solidFill>
              <a:effectLst/>
              <a:uLnTx/>
              <a:uFillTx/>
              <a:latin typeface="Calibri" panose="020F0502020204030204"/>
              <a:ea typeface="+mn-ea"/>
              <a:cs typeface="+mn-cs"/>
            </a:endParaRPr>
          </a:p>
        </p:txBody>
      </p:sp>
      <p:sp>
        <p:nvSpPr>
          <p:cNvPr id="18" name="Text 13"/>
          <p:cNvSpPr/>
          <p:nvPr/>
        </p:nvSpPr>
        <p:spPr>
          <a:xfrm flipH="1">
            <a:off x="9527191" y="6066116"/>
            <a:ext cx="4123494" cy="1348740"/>
          </a:xfrm>
          <a:prstGeom prst="rect">
            <a:avLst/>
          </a:prstGeom>
          <a:noFill/>
          <a:ln/>
        </p:spPr>
        <p:txBody>
          <a:bodyPr wrap="square" lIns="0" tIns="0" rIns="0" bIns="0" rtlCol="0" anchor="t"/>
          <a:lstStyle/>
          <a:p>
            <a:pPr marL="0" marR="0" lvl="0" indent="0" algn="just" defTabSz="914400" rtl="0" eaLnBrk="1" fontAlgn="auto" latinLnBrk="0" hangingPunct="1">
              <a:lnSpc>
                <a:spcPts val="2650"/>
              </a:lnSpc>
              <a:spcBef>
                <a:spcPts val="0"/>
              </a:spcBef>
              <a:spcAft>
                <a:spcPts val="0"/>
              </a:spcAft>
              <a:buClrTx/>
              <a:buSzTx/>
              <a:buFontTx/>
              <a:buNone/>
              <a:tabLst/>
              <a:defRPr/>
            </a:pPr>
            <a:r>
              <a:rPr kumimoji="0" lang="it-IT" sz="16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Il progettista deve scomporre l'importo del progetto </a:t>
            </a:r>
            <a:r>
              <a:rPr kumimoji="0" lang="it-IT" sz="16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secondo le diverse TOL</a:t>
            </a:r>
            <a:r>
              <a:rPr kumimoji="0" lang="it-IT" sz="16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attribuire un </a:t>
            </a:r>
            <a:r>
              <a:rPr kumimoji="0" lang="it-IT" sz="16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peso percentuale a ciascuna TOL </a:t>
            </a:r>
            <a:r>
              <a:rPr kumimoji="0" lang="it-IT" sz="16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e calcolare l'indice sintetico </a:t>
            </a:r>
            <a:r>
              <a:rPr kumimoji="0" lang="it-IT" sz="16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secondo una formula specifica</a:t>
            </a:r>
            <a:r>
              <a:rPr kumimoji="0" lang="it-IT" sz="16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t>
            </a:r>
            <a:endParaRPr kumimoji="0" lang="it-IT" sz="16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9" name="Image 3" descr="preencoded.png"/>
          <p:cNvPicPr>
            <a:picLocks noChangeAspect="1"/>
          </p:cNvPicPr>
          <p:nvPr/>
        </p:nvPicPr>
        <p:blipFill>
          <a:blip r:embed="rId6"/>
          <a:stretch>
            <a:fillRect/>
          </a:stretch>
        </p:blipFill>
        <p:spPr>
          <a:xfrm>
            <a:off x="5176718" y="3208853"/>
            <a:ext cx="4276844" cy="4276844"/>
          </a:xfrm>
          <a:prstGeom prst="rect">
            <a:avLst/>
          </a:prstGeom>
        </p:spPr>
      </p:pic>
      <p:sp>
        <p:nvSpPr>
          <p:cNvPr id="20" name="Text 14"/>
          <p:cNvSpPr/>
          <p:nvPr/>
        </p:nvSpPr>
        <p:spPr>
          <a:xfrm>
            <a:off x="6001286" y="5997238"/>
            <a:ext cx="178118" cy="421362"/>
          </a:xfrm>
          <a:prstGeom prst="rect">
            <a:avLst/>
          </a:prstGeom>
          <a:noFill/>
          <a:ln/>
        </p:spPr>
        <p:txBody>
          <a:bodyPr wrap="none" lIns="0" tIns="0" rIns="0" bIns="0" rtlCol="0" anchor="t"/>
          <a:lstStyle/>
          <a:p>
            <a:pPr marL="0" marR="0" lvl="0" indent="0" algn="l" defTabSz="914400" rtl="0" eaLnBrk="1" fontAlgn="auto" latinLnBrk="0" hangingPunct="1">
              <a:lnSpc>
                <a:spcPts val="3300"/>
              </a:lnSpc>
              <a:spcBef>
                <a:spcPts val="0"/>
              </a:spcBef>
              <a:spcAft>
                <a:spcPts val="0"/>
              </a:spcAft>
              <a:buClrTx/>
              <a:buSzTx/>
              <a:buFontTx/>
              <a:buNone/>
              <a:tabLst/>
              <a:defRPr/>
            </a:pPr>
            <a:r>
              <a:rPr kumimoji="0" lang="it-IT" sz="20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4</a:t>
            </a:r>
            <a:endParaRPr kumimoji="0" lang="it-IT" sz="20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 calcmode="lin" valueType="num">
                                      <p:cBhvr additive="base">
                                        <p:cTn id="19" dur="500" fill="hold"/>
                                        <p:tgtEl>
                                          <p:spTgt spid="18"/>
                                        </p:tgtEl>
                                        <p:attrNameLst>
                                          <p:attrName>ppt_x</p:attrName>
                                        </p:attrNameLst>
                                      </p:cBhvr>
                                      <p:tavLst>
                                        <p:tav tm="0">
                                          <p:val>
                                            <p:strVal val="#ppt_x"/>
                                          </p:val>
                                        </p:tav>
                                        <p:tav tm="100000">
                                          <p:val>
                                            <p:strVal val="#ppt_x"/>
                                          </p:val>
                                        </p:tav>
                                      </p:tavLst>
                                    </p:anim>
                                    <p:anim calcmode="lin" valueType="num">
                                      <p:cBhvr additive="base">
                                        <p:cTn id="2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14" grpId="0" animBg="1"/>
      <p:bldP spid="1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793790" y="694253"/>
            <a:ext cx="10693956" cy="708779"/>
          </a:xfrm>
          <a:prstGeom prst="rect">
            <a:avLst/>
          </a:prstGeom>
          <a:noFill/>
          <a:ln/>
        </p:spPr>
        <p:txBody>
          <a:bodyPr wrap="none" lIns="0" tIns="0" rIns="0" bIns="0" rtlCol="0" anchor="t"/>
          <a:lstStyle/>
          <a:p>
            <a:pPr marL="0" marR="0" lvl="0" indent="0" algn="l" defTabSz="914400" rtl="0" eaLnBrk="1" fontAlgn="auto" latinLnBrk="0" hangingPunct="1">
              <a:lnSpc>
                <a:spcPts val="5550"/>
              </a:lnSpc>
              <a:spcBef>
                <a:spcPts val="0"/>
              </a:spcBef>
              <a:spcAft>
                <a:spcPts val="0"/>
              </a:spcAft>
              <a:buClrTx/>
              <a:buSzTx/>
              <a:buFontTx/>
              <a:buNone/>
              <a:tabLst/>
              <a:defRPr/>
            </a:pPr>
            <a:r>
              <a:rPr kumimoji="0" lang="it-IT" sz="4450" b="1" i="0" u="none" strike="noStrike" kern="1200" cap="none" spc="0" normalizeH="0" baseline="0" noProof="0" dirty="0">
                <a:ln>
                  <a:noFill/>
                </a:ln>
                <a:solidFill>
                  <a:srgbClr val="376092"/>
                </a:solidFill>
                <a:effectLst/>
                <a:uLnTx/>
                <a:uFillTx/>
                <a:latin typeface="Calibri" panose="020F0502020204030204" pitchFamily="34" charset="0"/>
                <a:ea typeface="Inter Bold" pitchFamily="34" charset="-122"/>
                <a:cs typeface="Calibri" panose="020F0502020204030204" pitchFamily="34" charset="0"/>
              </a:rPr>
              <a:t>Valutazione del Riferimento Temporale</a:t>
            </a:r>
            <a:endParaRPr kumimoji="0" lang="it-IT" sz="44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p:cNvSpPr/>
          <p:nvPr/>
        </p:nvSpPr>
        <p:spPr>
          <a:xfrm>
            <a:off x="1133951" y="2111812"/>
            <a:ext cx="12702659" cy="725805"/>
          </a:xfrm>
          <a:prstGeom prst="rect">
            <a:avLst/>
          </a:prstGeom>
          <a:noFill/>
          <a:ln/>
        </p:spPr>
        <p:txBody>
          <a:bodyPr wrap="square" lIns="0" tIns="0" rIns="0" bIns="0" rtlCol="0" anchor="t"/>
          <a:lstStyle/>
          <a:p>
            <a:pPr marL="0" marR="0" lvl="0" indent="0" algn="l" defTabSz="914400" rtl="0" eaLnBrk="1" fontAlgn="auto" latinLnBrk="0" hangingPunct="1">
              <a:lnSpc>
                <a:spcPts val="2850"/>
              </a:lnSpc>
              <a:spcBef>
                <a:spcPts val="0"/>
              </a:spcBef>
              <a:spcAft>
                <a:spcPts val="0"/>
              </a:spcAft>
              <a:buClrTx/>
              <a:buSzTx/>
              <a:buFontTx/>
              <a:buNone/>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Il processo di revisione prezzi si basa sul mese di aggiudicazione come riferimento temporale, con clausole di salvaguardia per sospensioni o proroghe e termini massimi di aggiudicazione variabili in base alla procedura utilizzata.</a:t>
            </a:r>
            <a:endParaRPr kumimoji="0" lang="it-IT" sz="17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hape 2"/>
          <p:cNvSpPr/>
          <p:nvPr/>
        </p:nvSpPr>
        <p:spPr>
          <a:xfrm>
            <a:off x="793790" y="1856661"/>
            <a:ext cx="30480" cy="1236107"/>
          </a:xfrm>
          <a:prstGeom prst="rect">
            <a:avLst/>
          </a:prstGeom>
          <a:solidFill>
            <a:srgbClr val="376092"/>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5" name="Image 0" descr="preencoded.png"/>
          <p:cNvPicPr>
            <a:picLocks noChangeAspect="1"/>
          </p:cNvPicPr>
          <p:nvPr/>
        </p:nvPicPr>
        <p:blipFill>
          <a:blip r:embed="rId3"/>
          <a:stretch>
            <a:fillRect/>
          </a:stretch>
        </p:blipFill>
        <p:spPr>
          <a:xfrm>
            <a:off x="793790" y="3347918"/>
            <a:ext cx="566976" cy="566976"/>
          </a:xfrm>
          <a:prstGeom prst="rect">
            <a:avLst/>
          </a:prstGeom>
        </p:spPr>
      </p:pic>
      <p:sp>
        <p:nvSpPr>
          <p:cNvPr id="6" name="Text 3"/>
          <p:cNvSpPr/>
          <p:nvPr/>
        </p:nvSpPr>
        <p:spPr>
          <a:xfrm>
            <a:off x="793790" y="4141708"/>
            <a:ext cx="3316486" cy="354330"/>
          </a:xfrm>
          <a:prstGeom prst="rect">
            <a:avLst/>
          </a:prstGeom>
          <a:noFill/>
          <a:ln/>
        </p:spPr>
        <p:txBody>
          <a:bodyPr wrap="none" lIns="0" tIns="0" rIns="0" bIns="0" rtlCol="0" anchor="t"/>
          <a:lstStyle/>
          <a:p>
            <a:pPr marL="0" marR="0" lvl="0" indent="0" algn="l" defTabSz="914400" rtl="0" eaLnBrk="1" fontAlgn="auto" latinLnBrk="0" hangingPunct="1">
              <a:lnSpc>
                <a:spcPts val="2750"/>
              </a:lnSpc>
              <a:spcBef>
                <a:spcPts val="0"/>
              </a:spcBef>
              <a:spcAft>
                <a:spcPts val="0"/>
              </a:spcAft>
              <a:buClrTx/>
              <a:buSzTx/>
              <a:buFontTx/>
              <a:buNone/>
              <a:tabLst/>
              <a:defRPr/>
            </a:pPr>
            <a:r>
              <a:rPr kumimoji="0" lang="it-IT" sz="220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Momento di Riferimento</a:t>
            </a:r>
            <a:endPar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 4"/>
          <p:cNvSpPr/>
          <p:nvPr/>
        </p:nvSpPr>
        <p:spPr>
          <a:xfrm>
            <a:off x="793790" y="4632127"/>
            <a:ext cx="4120753" cy="2540318"/>
          </a:xfrm>
          <a:prstGeom prst="rect">
            <a:avLst/>
          </a:prstGeom>
          <a:noFill/>
          <a:ln/>
        </p:spPr>
        <p:txBody>
          <a:bodyPr wrap="square" lIns="0" tIns="0" rIns="0" bIns="0" rtlCol="0" anchor="t"/>
          <a:lstStyle/>
          <a:p>
            <a:pPr marL="0" marR="0" lvl="0" indent="0" algn="l" defTabSz="914400" rtl="0" eaLnBrk="1" fontAlgn="auto" latinLnBrk="0" hangingPunct="1">
              <a:lnSpc>
                <a:spcPts val="2850"/>
              </a:lnSpc>
              <a:spcBef>
                <a:spcPts val="0"/>
              </a:spcBef>
              <a:spcAft>
                <a:spcPts val="0"/>
              </a:spcAft>
              <a:buClrTx/>
              <a:buSzTx/>
              <a:buFontTx/>
              <a:buNone/>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Il momento di riferimento temporale per il calcolo della revisione prezzi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è stato individuato nel mese del provvedimento di aggiudicazione. </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Per ANCE, sarebbe stato preferibile far riferimento al mese relativo al termine di scadenza per la presentazione dell'offerta.</a:t>
            </a:r>
            <a:endParaRPr kumimoji="0" lang="it-IT" sz="17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8" name="Image 1" descr="preencoded.png"/>
          <p:cNvPicPr>
            <a:picLocks noChangeAspect="1"/>
          </p:cNvPicPr>
          <p:nvPr/>
        </p:nvPicPr>
        <p:blipFill>
          <a:blip r:embed="rId4"/>
          <a:stretch>
            <a:fillRect/>
          </a:stretch>
        </p:blipFill>
        <p:spPr>
          <a:xfrm>
            <a:off x="5254704" y="3347918"/>
            <a:ext cx="566976" cy="566976"/>
          </a:xfrm>
          <a:prstGeom prst="rect">
            <a:avLst/>
          </a:prstGeom>
        </p:spPr>
      </p:pic>
      <p:sp>
        <p:nvSpPr>
          <p:cNvPr id="9" name="Text 5"/>
          <p:cNvSpPr/>
          <p:nvPr/>
        </p:nvSpPr>
        <p:spPr>
          <a:xfrm>
            <a:off x="5254704" y="4141708"/>
            <a:ext cx="3400663" cy="354330"/>
          </a:xfrm>
          <a:prstGeom prst="rect">
            <a:avLst/>
          </a:prstGeom>
          <a:noFill/>
          <a:ln/>
        </p:spPr>
        <p:txBody>
          <a:bodyPr wrap="none" lIns="0" tIns="0" rIns="0" bIns="0" rtlCol="0" anchor="t"/>
          <a:lstStyle/>
          <a:p>
            <a:pPr marL="0" marR="0" lvl="0" indent="0" algn="l" defTabSz="914400" rtl="0" eaLnBrk="1" fontAlgn="auto" latinLnBrk="0" hangingPunct="1">
              <a:lnSpc>
                <a:spcPts val="2750"/>
              </a:lnSpc>
              <a:spcBef>
                <a:spcPts val="0"/>
              </a:spcBef>
              <a:spcAft>
                <a:spcPts val="0"/>
              </a:spcAft>
              <a:buClrTx/>
              <a:buSzTx/>
              <a:buFontTx/>
              <a:buNone/>
              <a:tabLst/>
              <a:defRPr/>
            </a:pPr>
            <a:r>
              <a:rPr kumimoji="0" lang="it-IT" sz="220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Clausola di Salvaguardia</a:t>
            </a:r>
            <a:endPar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 6"/>
          <p:cNvSpPr/>
          <p:nvPr/>
        </p:nvSpPr>
        <p:spPr>
          <a:xfrm>
            <a:off x="5254704" y="4632127"/>
            <a:ext cx="4120872" cy="2903220"/>
          </a:xfrm>
          <a:prstGeom prst="rect">
            <a:avLst/>
          </a:prstGeom>
          <a:noFill/>
          <a:ln/>
        </p:spPr>
        <p:txBody>
          <a:bodyPr wrap="square" lIns="0" tIns="0" rIns="0" bIns="0" rtlCol="0" anchor="t"/>
          <a:lstStyle/>
          <a:p>
            <a:pPr marL="0" marR="0" lvl="0" indent="0" algn="l" defTabSz="914400" rtl="0" eaLnBrk="1" fontAlgn="auto" latinLnBrk="0" hangingPunct="1">
              <a:lnSpc>
                <a:spcPts val="2850"/>
              </a:lnSpc>
              <a:spcBef>
                <a:spcPts val="0"/>
              </a:spcBef>
              <a:spcAft>
                <a:spcPts val="0"/>
              </a:spcAft>
              <a:buClrTx/>
              <a:buSzTx/>
              <a:buFontTx/>
              <a:buNone/>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Una parziale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clausola di salvaguardia</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è rappresentata dalla precisazione che, nel caso di sospensione o proroga dei termini di aggiudicazione, il valore di riferimento rimane quello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dell'indice revisionale </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relativo al mese di scadenza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del termine massimo per l'aggiudicazione.</a:t>
            </a:r>
            <a:endParaRPr kumimoji="0" lang="it-IT" sz="175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1" name="Image 2" descr="preencoded.png"/>
          <p:cNvPicPr>
            <a:picLocks noChangeAspect="1"/>
          </p:cNvPicPr>
          <p:nvPr/>
        </p:nvPicPr>
        <p:blipFill>
          <a:blip r:embed="rId5"/>
          <a:stretch>
            <a:fillRect/>
          </a:stretch>
        </p:blipFill>
        <p:spPr>
          <a:xfrm>
            <a:off x="9715738" y="3347918"/>
            <a:ext cx="566976" cy="566976"/>
          </a:xfrm>
          <a:prstGeom prst="rect">
            <a:avLst/>
          </a:prstGeom>
        </p:spPr>
      </p:pic>
      <p:sp>
        <p:nvSpPr>
          <p:cNvPr id="12" name="Text 7"/>
          <p:cNvSpPr/>
          <p:nvPr/>
        </p:nvSpPr>
        <p:spPr>
          <a:xfrm>
            <a:off x="9715738" y="4141708"/>
            <a:ext cx="4120753" cy="708660"/>
          </a:xfrm>
          <a:prstGeom prst="rect">
            <a:avLst/>
          </a:prstGeom>
          <a:noFill/>
          <a:ln/>
        </p:spPr>
        <p:txBody>
          <a:bodyPr wrap="square" lIns="0" tIns="0" rIns="0" bIns="0" rtlCol="0" anchor="t"/>
          <a:lstStyle/>
          <a:p>
            <a:pPr marL="0" marR="0" lvl="0" indent="0" algn="l" defTabSz="914400" rtl="0" eaLnBrk="1" fontAlgn="auto" latinLnBrk="0" hangingPunct="1">
              <a:lnSpc>
                <a:spcPts val="2750"/>
              </a:lnSpc>
              <a:spcBef>
                <a:spcPts val="0"/>
              </a:spcBef>
              <a:spcAft>
                <a:spcPts val="0"/>
              </a:spcAft>
              <a:buClrTx/>
              <a:buSzTx/>
              <a:buFontTx/>
              <a:buNone/>
              <a:tabLst/>
              <a:defRPr/>
            </a:pPr>
            <a:r>
              <a:rPr kumimoji="0" lang="it-IT" sz="220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Termini Massimi di Aggiudicazione</a:t>
            </a:r>
            <a:endPar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 8"/>
          <p:cNvSpPr/>
          <p:nvPr/>
        </p:nvSpPr>
        <p:spPr>
          <a:xfrm>
            <a:off x="9715738" y="4632127"/>
            <a:ext cx="4120753" cy="2894648"/>
          </a:xfrm>
          <a:prstGeom prst="rect">
            <a:avLst/>
          </a:prstGeom>
          <a:noFill/>
          <a:ln/>
        </p:spPr>
        <p:txBody>
          <a:bodyPr wrap="square" lIns="0" tIns="0" rIns="0" bIns="0" rtlCol="0" anchor="t"/>
          <a:lstStyle/>
          <a:p>
            <a:pPr marL="0" marR="0" lvl="0" indent="0" algn="l" defTabSz="914400" rtl="0" eaLnBrk="1" fontAlgn="auto" latinLnBrk="0" hangingPunct="1">
              <a:lnSpc>
                <a:spcPts val="2850"/>
              </a:lnSpc>
              <a:spcBef>
                <a:spcPts val="0"/>
              </a:spcBef>
              <a:spcAft>
                <a:spcPts val="0"/>
              </a:spcAft>
              <a:buClrTx/>
              <a:buSzTx/>
              <a:buFontTx/>
              <a:buNone/>
              <a:tabLst/>
              <a:defRPr/>
            </a:pP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I </a:t>
            </a:r>
            <a:r>
              <a:rPr kumimoji="0" lang="it-IT" sz="17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termini massimi di aggiudicazione </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variano in base alla procedura e al criterio di aggiudicazione, da un minimo di 3 mesi per la procedura negoziata senza bando con massimo ribasso, fino a 10 mesi per la procedura ristretta con OEPV (</a:t>
            </a:r>
            <a:r>
              <a:rPr kumimoji="0" lang="it-IT" sz="1750" b="0" i="0" u="none" strike="noStrike" kern="1200" cap="none" spc="0" normalizeH="0" baseline="0" noProof="0" dirty="0" err="1">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all</a:t>
            </a:r>
            <a:r>
              <a:rPr kumimoji="0" lang="it-IT" sz="17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I.3).</a:t>
            </a:r>
            <a:endParaRPr kumimoji="0" lang="it-IT" sz="17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718185" y="658178"/>
            <a:ext cx="9305211" cy="641271"/>
          </a:xfrm>
          <a:prstGeom prst="rect">
            <a:avLst/>
          </a:prstGeom>
          <a:noFill/>
          <a:ln/>
        </p:spPr>
        <p:txBody>
          <a:bodyPr wrap="none" lIns="0" tIns="0" rIns="0" bIns="0" rtlCol="0" anchor="t"/>
          <a:lstStyle/>
          <a:p>
            <a:pPr marL="0" marR="0" lvl="0" indent="0" algn="l" defTabSz="914400" rtl="0" eaLnBrk="1" fontAlgn="auto" latinLnBrk="0" hangingPunct="1">
              <a:lnSpc>
                <a:spcPts val="5000"/>
              </a:lnSpc>
              <a:spcBef>
                <a:spcPts val="0"/>
              </a:spcBef>
              <a:spcAft>
                <a:spcPts val="0"/>
              </a:spcAft>
              <a:buClrTx/>
              <a:buSzTx/>
              <a:buFontTx/>
              <a:buNone/>
              <a:tabLst/>
              <a:defRPr/>
            </a:pPr>
            <a:r>
              <a:rPr kumimoji="0" lang="it-IT" sz="4000" b="1" i="0" u="none" strike="noStrike" kern="1200" cap="none" spc="0" normalizeH="0" baseline="0" noProof="0" dirty="0">
                <a:ln>
                  <a:noFill/>
                </a:ln>
                <a:solidFill>
                  <a:srgbClr val="376092"/>
                </a:solidFill>
                <a:effectLst/>
                <a:uLnTx/>
                <a:uFillTx/>
                <a:latin typeface="Calibri" panose="020F0502020204030204" pitchFamily="34" charset="0"/>
                <a:ea typeface="Inter Bold" pitchFamily="34" charset="-122"/>
                <a:cs typeface="Calibri" panose="020F0502020204030204" pitchFamily="34" charset="0"/>
              </a:rPr>
              <a:t>Verifica delle Variazioni e Pagamento</a:t>
            </a:r>
            <a:endParaRPr kumimoji="0" lang="it-IT" sz="4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p:cNvSpPr/>
          <p:nvPr/>
        </p:nvSpPr>
        <p:spPr>
          <a:xfrm>
            <a:off x="1025962" y="1940719"/>
            <a:ext cx="12886253" cy="656749"/>
          </a:xfrm>
          <a:prstGeom prst="rect">
            <a:avLst/>
          </a:prstGeom>
          <a:noFill/>
          <a:ln/>
        </p:spPr>
        <p:txBody>
          <a:bodyPr wrap="square" lIns="0" tIns="0" rIns="0" bIns="0" rtlCol="0" anchor="t"/>
          <a:lstStyle/>
          <a:p>
            <a:pPr marL="0" marR="0" lvl="0" indent="0" algn="l" defTabSz="914400" rtl="0" eaLnBrk="1" fontAlgn="auto" latinLnBrk="0" hangingPunct="1">
              <a:lnSpc>
                <a:spcPts val="255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Il processo di revisione prezzi prevede un monitoraggio costante delle variazioni, l'accertamento del superamento della soglia del 3%, e la regolazione degli importi in concomitanza con i pagamenti dei SAL.</a:t>
            </a:r>
            <a:endParaRPr kumimoji="0" lang="it-IT"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hape 2"/>
          <p:cNvSpPr/>
          <p:nvPr/>
        </p:nvSpPr>
        <p:spPr>
          <a:xfrm>
            <a:off x="718185" y="1709857"/>
            <a:ext cx="22860" cy="1118473"/>
          </a:xfrm>
          <a:prstGeom prst="rect">
            <a:avLst/>
          </a:prstGeom>
          <a:solidFill>
            <a:srgbClr val="376092"/>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Shape 3"/>
          <p:cNvSpPr/>
          <p:nvPr/>
        </p:nvSpPr>
        <p:spPr>
          <a:xfrm>
            <a:off x="718185" y="3982641"/>
            <a:ext cx="3067645" cy="205145"/>
          </a:xfrm>
          <a:prstGeom prst="roundRect">
            <a:avLst>
              <a:gd name="adj" fmla="val 42016"/>
            </a:avLst>
          </a:prstGeom>
          <a:solidFill>
            <a:srgbClr val="DAE4F1"/>
          </a:solidFill>
          <a:ln w="7620">
            <a:solidFill>
              <a:srgbClr val="C0CAD7"/>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 4"/>
          <p:cNvSpPr/>
          <p:nvPr/>
        </p:nvSpPr>
        <p:spPr>
          <a:xfrm>
            <a:off x="729615" y="4348102"/>
            <a:ext cx="3067645" cy="641271"/>
          </a:xfrm>
          <a:prstGeom prst="rect">
            <a:avLst/>
          </a:prstGeom>
          <a:noFill/>
          <a:ln/>
        </p:spPr>
        <p:txBody>
          <a:bodyPr wrap="square" lIns="0" tIns="0" rIns="0" bIns="0" rtlCol="0" anchor="t"/>
          <a:lstStyle/>
          <a:p>
            <a:pPr marL="0" marR="0" lvl="0" indent="0" algn="l" defTabSz="914400" rtl="0" eaLnBrk="1" fontAlgn="auto" latinLnBrk="0" hangingPunct="1">
              <a:lnSpc>
                <a:spcPts val="2500"/>
              </a:lnSpc>
              <a:spcBef>
                <a:spcPts val="0"/>
              </a:spcBef>
              <a:spcAft>
                <a:spcPts val="0"/>
              </a:spcAft>
              <a:buClrTx/>
              <a:buSzTx/>
              <a:buFontTx/>
              <a:buNone/>
              <a:tabLst/>
              <a:defRPr/>
            </a:pPr>
            <a:r>
              <a:rPr kumimoji="0" lang="it-IT" sz="200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Monitoraggio delle Variazioni</a:t>
            </a:r>
            <a:endPar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 5"/>
          <p:cNvSpPr/>
          <p:nvPr/>
        </p:nvSpPr>
        <p:spPr>
          <a:xfrm>
            <a:off x="718185" y="5005961"/>
            <a:ext cx="3067645" cy="2298621"/>
          </a:xfrm>
          <a:prstGeom prst="rect">
            <a:avLst/>
          </a:prstGeom>
          <a:noFill/>
          <a:ln/>
        </p:spPr>
        <p:txBody>
          <a:bodyPr wrap="square" lIns="0" tIns="0" rIns="0" bIns="0" rtlCol="0" anchor="t"/>
          <a:lstStyle/>
          <a:p>
            <a:pPr marL="0" marR="0" lvl="0" indent="0" algn="l" defTabSz="914400" rtl="0" eaLnBrk="1" fontAlgn="auto" latinLnBrk="0" hangingPunct="1">
              <a:lnSpc>
                <a:spcPts val="255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Il direttore dei lavori monitora la variazione dei costi del contratto secondo le </a:t>
            </a:r>
            <a:r>
              <a:rPr kumimoji="0" lang="it-IT" sz="16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cadenze</a:t>
            </a:r>
            <a:r>
              <a:rPr kumimoji="0" lang="it-IT" sz="16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indicate nei documenti di gara, </a:t>
            </a:r>
            <a:r>
              <a:rPr kumimoji="0" lang="it-IT" sz="16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comunque ad intervalli non superiori a quelli di aggiornamento degli indici revisionali applicati all'appalto.</a:t>
            </a:r>
            <a:endParaRPr kumimoji="0" lang="it-IT" sz="16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Shape 6"/>
          <p:cNvSpPr/>
          <p:nvPr/>
        </p:nvSpPr>
        <p:spPr>
          <a:xfrm>
            <a:off x="4093607" y="3674864"/>
            <a:ext cx="3067645" cy="205145"/>
          </a:xfrm>
          <a:prstGeom prst="roundRect">
            <a:avLst>
              <a:gd name="adj" fmla="val 42016"/>
            </a:avLst>
          </a:prstGeom>
          <a:solidFill>
            <a:srgbClr val="DAE4F1"/>
          </a:solidFill>
          <a:ln w="7620">
            <a:solidFill>
              <a:srgbClr val="C0CAD7"/>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ext 7"/>
          <p:cNvSpPr/>
          <p:nvPr/>
        </p:nvSpPr>
        <p:spPr>
          <a:xfrm>
            <a:off x="4087892" y="4087811"/>
            <a:ext cx="3067645" cy="961906"/>
          </a:xfrm>
          <a:prstGeom prst="rect">
            <a:avLst/>
          </a:prstGeom>
          <a:noFill/>
          <a:ln/>
        </p:spPr>
        <p:txBody>
          <a:bodyPr wrap="square" lIns="0" tIns="0" rIns="0" bIns="0" rtlCol="0" anchor="t"/>
          <a:lstStyle/>
          <a:p>
            <a:pPr marL="0" marR="0" lvl="0" indent="0" algn="l" defTabSz="914400" rtl="0" eaLnBrk="1" fontAlgn="auto" latinLnBrk="0" hangingPunct="1">
              <a:lnSpc>
                <a:spcPts val="2500"/>
              </a:lnSpc>
              <a:spcBef>
                <a:spcPts val="0"/>
              </a:spcBef>
              <a:spcAft>
                <a:spcPts val="0"/>
              </a:spcAft>
              <a:buClrTx/>
              <a:buSzTx/>
              <a:buFontTx/>
              <a:buNone/>
              <a:tabLst/>
              <a:defRPr/>
            </a:pPr>
            <a:r>
              <a:rPr kumimoji="0" lang="it-IT" sz="200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Accertamento del Superamento della Soglia</a:t>
            </a:r>
            <a:endPar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xt 8"/>
          <p:cNvSpPr/>
          <p:nvPr/>
        </p:nvSpPr>
        <p:spPr>
          <a:xfrm>
            <a:off x="4076463" y="4782312"/>
            <a:ext cx="2991849" cy="3017520"/>
          </a:xfrm>
          <a:prstGeom prst="rect">
            <a:avLst/>
          </a:prstGeom>
          <a:noFill/>
          <a:ln/>
        </p:spPr>
        <p:txBody>
          <a:bodyPr wrap="square" lIns="0" tIns="0" rIns="0" bIns="0" rtlCol="0" anchor="t"/>
          <a:lstStyle/>
          <a:p>
            <a:pPr marL="0" marR="0" lvl="0" indent="0" algn="l" defTabSz="914400" rtl="0" eaLnBrk="1" fontAlgn="auto" latinLnBrk="0" hangingPunct="1">
              <a:lnSpc>
                <a:spcPts val="200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Se il direttore dei lavori accerta che la variazione dell'indice sintetico ha superato </a:t>
            </a:r>
            <a:r>
              <a:rPr kumimoji="0" lang="it-IT" sz="16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 soglia del 3% </a:t>
            </a:r>
            <a:r>
              <a:rPr kumimoji="0" lang="it-IT" sz="16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rispetto all'importo iniziale del contratto, ne </a:t>
            </a:r>
            <a:r>
              <a:rPr kumimoji="0" lang="it-IT" sz="16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dà comunicazione al RUP e all'appaltatore</a:t>
            </a:r>
            <a:r>
              <a:rPr kumimoji="0" lang="it-IT" sz="16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t>
            </a:r>
            <a:r>
              <a:rPr kumimoji="0" lang="it-IT" sz="12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a:t>
            </a:r>
            <a:r>
              <a:rPr kumimoji="0" lang="it-IT" sz="14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 variazione è calcolata come variazione dell’indice sintetico al momento della rilevazione rispetto a quello corrispondente al valore del mese di aggiudicazione</a:t>
            </a:r>
            <a:r>
              <a:rPr kumimoji="0" lang="it-IT" sz="12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t>
            </a:r>
          </a:p>
          <a:p>
            <a:pPr marL="0" marR="0" lvl="0" indent="0" algn="l" defTabSz="914400" rtl="0" eaLnBrk="1" fontAlgn="auto" latinLnBrk="0" hangingPunct="1">
              <a:lnSpc>
                <a:spcPts val="2550"/>
              </a:lnSpc>
              <a:spcBef>
                <a:spcPts val="0"/>
              </a:spcBef>
              <a:spcAft>
                <a:spcPts val="0"/>
              </a:spcAft>
              <a:buClrTx/>
              <a:buSzTx/>
              <a:buFontTx/>
              <a:buNone/>
              <a:tabLst/>
              <a:defRPr/>
            </a:pPr>
            <a:endParaRPr kumimoji="0" lang="it-IT"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Shape 9"/>
          <p:cNvSpPr/>
          <p:nvPr/>
        </p:nvSpPr>
        <p:spPr>
          <a:xfrm>
            <a:off x="7469029" y="3366968"/>
            <a:ext cx="3067645" cy="205145"/>
          </a:xfrm>
          <a:prstGeom prst="roundRect">
            <a:avLst>
              <a:gd name="adj" fmla="val 42016"/>
            </a:avLst>
          </a:prstGeom>
          <a:solidFill>
            <a:srgbClr val="DAE4F1"/>
          </a:solidFill>
          <a:ln w="7620">
            <a:solidFill>
              <a:srgbClr val="C0CAD7"/>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Text 10"/>
          <p:cNvSpPr/>
          <p:nvPr/>
        </p:nvSpPr>
        <p:spPr>
          <a:xfrm>
            <a:off x="7469029" y="3879890"/>
            <a:ext cx="3067645" cy="641271"/>
          </a:xfrm>
          <a:prstGeom prst="rect">
            <a:avLst/>
          </a:prstGeom>
          <a:noFill/>
          <a:ln/>
        </p:spPr>
        <p:txBody>
          <a:bodyPr wrap="square" lIns="0" tIns="0" rIns="0" bIns="0" rtlCol="0" anchor="t"/>
          <a:lstStyle/>
          <a:p>
            <a:pPr marL="0" marR="0" lvl="0" indent="0" algn="l" defTabSz="914400" rtl="0" eaLnBrk="1" fontAlgn="auto" latinLnBrk="0" hangingPunct="1">
              <a:lnSpc>
                <a:spcPts val="2500"/>
              </a:lnSpc>
              <a:spcBef>
                <a:spcPts val="0"/>
              </a:spcBef>
              <a:spcAft>
                <a:spcPts val="0"/>
              </a:spcAft>
              <a:buClrTx/>
              <a:buSzTx/>
              <a:buFontTx/>
              <a:buNone/>
              <a:tabLst/>
              <a:defRPr/>
            </a:pPr>
            <a:r>
              <a:rPr kumimoji="0" lang="it-IT" sz="200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Determinazione delle Somme</a:t>
            </a:r>
            <a:endPar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 11"/>
          <p:cNvSpPr/>
          <p:nvPr/>
        </p:nvSpPr>
        <p:spPr>
          <a:xfrm>
            <a:off x="7485698" y="4677587"/>
            <a:ext cx="3067645" cy="2626995"/>
          </a:xfrm>
          <a:prstGeom prst="rect">
            <a:avLst/>
          </a:prstGeom>
          <a:noFill/>
          <a:ln/>
        </p:spPr>
        <p:txBody>
          <a:bodyPr wrap="square" lIns="0" tIns="0" rIns="0" bIns="0" rtlCol="0" anchor="t"/>
          <a:lstStyle/>
          <a:p>
            <a:pPr marL="0" marR="0" lvl="0" indent="0" algn="l" defTabSz="914400" rtl="0" eaLnBrk="1" fontAlgn="auto" latinLnBrk="0" hangingPunct="1">
              <a:lnSpc>
                <a:spcPts val="255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 determinazione delle somme dovute a titolo di revisione prezzi avviene in concomitanza </a:t>
            </a:r>
            <a:r>
              <a:rPr kumimoji="0" lang="it-IT" sz="16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con la scadenza degli stati di avanzamento dei lavori</a:t>
            </a:r>
            <a:r>
              <a:rPr kumimoji="0" lang="it-IT" sz="16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attraverso l'adozione di </a:t>
            </a:r>
            <a:r>
              <a:rPr kumimoji="0" lang="it-IT" sz="16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uno specifico SAL revisionale </a:t>
            </a:r>
            <a:r>
              <a:rPr kumimoji="0" lang="it-IT" sz="16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che integra quello contrattuale.</a:t>
            </a:r>
          </a:p>
          <a:p>
            <a:pPr marL="0" marR="0" lvl="0" indent="0" algn="l" defTabSz="914400" rtl="0" eaLnBrk="1" fontAlgn="auto" latinLnBrk="0" hangingPunct="1">
              <a:lnSpc>
                <a:spcPts val="255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030303"/>
                </a:solidFill>
                <a:effectLst/>
                <a:uLnTx/>
                <a:uFillTx/>
                <a:latin typeface="Calibri" panose="020F0502020204030204" pitchFamily="34" charset="0"/>
                <a:ea typeface="+mn-ea"/>
                <a:cs typeface="Calibri" panose="020F0502020204030204" pitchFamily="34" charset="0"/>
              </a:rPr>
              <a:t>Possibili anche modalità semplificate</a:t>
            </a:r>
            <a:endParaRPr kumimoji="0" lang="it-IT"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Shape 12"/>
          <p:cNvSpPr/>
          <p:nvPr/>
        </p:nvSpPr>
        <p:spPr>
          <a:xfrm>
            <a:off x="10844451" y="3059192"/>
            <a:ext cx="3067764" cy="205145"/>
          </a:xfrm>
          <a:prstGeom prst="roundRect">
            <a:avLst>
              <a:gd name="adj" fmla="val 42016"/>
            </a:avLst>
          </a:prstGeom>
          <a:solidFill>
            <a:srgbClr val="DAE4F1"/>
          </a:solidFill>
          <a:ln w="7620">
            <a:solidFill>
              <a:srgbClr val="C0CAD7"/>
            </a:solidFill>
            <a:prstDash val="soli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 name="Text 13"/>
          <p:cNvSpPr/>
          <p:nvPr/>
        </p:nvSpPr>
        <p:spPr>
          <a:xfrm>
            <a:off x="10844451" y="3572113"/>
            <a:ext cx="3067764" cy="641271"/>
          </a:xfrm>
          <a:prstGeom prst="rect">
            <a:avLst/>
          </a:prstGeom>
          <a:noFill/>
          <a:ln/>
        </p:spPr>
        <p:txBody>
          <a:bodyPr wrap="square" lIns="0" tIns="0" rIns="0" bIns="0" rtlCol="0" anchor="t"/>
          <a:lstStyle/>
          <a:p>
            <a:pPr marL="0" marR="0" lvl="0" indent="0" algn="l" defTabSz="914400" rtl="0" eaLnBrk="1" fontAlgn="auto" latinLnBrk="0" hangingPunct="1">
              <a:lnSpc>
                <a:spcPts val="2500"/>
              </a:lnSpc>
              <a:spcBef>
                <a:spcPts val="0"/>
              </a:spcBef>
              <a:spcAft>
                <a:spcPts val="0"/>
              </a:spcAft>
              <a:buClrTx/>
              <a:buSzTx/>
              <a:buFontTx/>
              <a:buNone/>
              <a:tabLst/>
              <a:defRPr/>
            </a:pPr>
            <a:r>
              <a:rPr kumimoji="0" lang="it-IT" sz="200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Regolazione degli Importi</a:t>
            </a:r>
            <a:endParaRPr kumimoji="0" lang="it-IT"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Text 14"/>
          <p:cNvSpPr/>
          <p:nvPr/>
        </p:nvSpPr>
        <p:spPr>
          <a:xfrm>
            <a:off x="10844451" y="4336494"/>
            <a:ext cx="3067764" cy="2626995"/>
          </a:xfrm>
          <a:prstGeom prst="rect">
            <a:avLst/>
          </a:prstGeom>
          <a:noFill/>
          <a:ln/>
        </p:spPr>
        <p:txBody>
          <a:bodyPr wrap="square" lIns="0" tIns="0" rIns="0" bIns="0" rtlCol="0" anchor="t"/>
          <a:lstStyle/>
          <a:p>
            <a:pPr marL="0" marR="0" lvl="0" indent="0" algn="l" defTabSz="914400" rtl="0" eaLnBrk="1" fontAlgn="auto" latinLnBrk="0" hangingPunct="1">
              <a:lnSpc>
                <a:spcPts val="2550"/>
              </a:lnSpc>
              <a:spcBef>
                <a:spcPts val="0"/>
              </a:spcBef>
              <a:spcAft>
                <a:spcPts val="0"/>
              </a:spcAft>
              <a:buClrTx/>
              <a:buSzTx/>
              <a:buFontTx/>
              <a:buNone/>
              <a:tabLst/>
              <a:defRPr/>
            </a:pPr>
            <a:r>
              <a:rPr kumimoji="0" lang="it-IT" sz="16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 </a:t>
            </a:r>
            <a:r>
              <a:rPr kumimoji="0" lang="it-IT" sz="16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regolazione</a:t>
            </a:r>
            <a:r>
              <a:rPr kumimoji="0" lang="it-IT" sz="16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 degli importi revisionali, in aumento o in diminuzione, </a:t>
            </a:r>
            <a:r>
              <a:rPr kumimoji="0" lang="it-IT" sz="160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deve avvenire in occasione del pagamento dei SAL contrattuali. </a:t>
            </a:r>
            <a:r>
              <a:rPr kumimoji="0" lang="it-IT" sz="160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Eventuali importi non regolati sono compensati a valere sulla rata di saldo.</a:t>
            </a:r>
            <a:endParaRPr kumimoji="0" lang="it-IT" sz="1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13" grpId="0" animBg="1"/>
      <p:bldP spid="1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562094" y="441722"/>
            <a:ext cx="9313069" cy="501968"/>
          </a:xfrm>
          <a:prstGeom prst="rect">
            <a:avLst/>
          </a:prstGeom>
          <a:noFill/>
          <a:ln/>
        </p:spPr>
        <p:txBody>
          <a:bodyPr wrap="none" lIns="0" tIns="0" rIns="0" bIns="0" rtlCol="0" anchor="t"/>
          <a:lstStyle/>
          <a:p>
            <a:pPr marL="0" marR="0" lvl="0" indent="0" algn="l" defTabSz="914400" rtl="0" eaLnBrk="1" fontAlgn="auto" latinLnBrk="0" hangingPunct="1">
              <a:lnSpc>
                <a:spcPts val="3950"/>
              </a:lnSpc>
              <a:spcBef>
                <a:spcPts val="0"/>
              </a:spcBef>
              <a:spcAft>
                <a:spcPts val="0"/>
              </a:spcAft>
              <a:buClrTx/>
              <a:buSzTx/>
              <a:buFontTx/>
              <a:buNone/>
              <a:tabLst/>
              <a:defRPr/>
            </a:pPr>
            <a:r>
              <a:rPr kumimoji="0" lang="it-IT" sz="3150" b="1" i="0" u="none" strike="noStrike" kern="1200" cap="none" spc="0" normalizeH="0" baseline="0" noProof="0" dirty="0">
                <a:ln>
                  <a:noFill/>
                </a:ln>
                <a:solidFill>
                  <a:srgbClr val="376092"/>
                </a:solidFill>
                <a:effectLst/>
                <a:uLnTx/>
                <a:uFillTx/>
                <a:latin typeface="Calibri" panose="020F0502020204030204" pitchFamily="34" charset="0"/>
                <a:ea typeface="Inter Bold" pitchFamily="34" charset="-122"/>
                <a:cs typeface="Calibri" panose="020F0502020204030204" pitchFamily="34" charset="0"/>
              </a:rPr>
              <a:t>Metodologie di Calcolo dell'Importo Revisionale</a:t>
            </a:r>
            <a:endParaRPr kumimoji="0" lang="it-IT" sz="31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 1"/>
          <p:cNvSpPr/>
          <p:nvPr/>
        </p:nvSpPr>
        <p:spPr>
          <a:xfrm>
            <a:off x="802958" y="1445538"/>
            <a:ext cx="13265348" cy="513874"/>
          </a:xfrm>
          <a:prstGeom prst="rect">
            <a:avLst/>
          </a:prstGeom>
          <a:noFill/>
          <a:ln/>
        </p:spPr>
        <p:txBody>
          <a:bodyPr wrap="square" lIns="0" tIns="0" rIns="0" bIns="0" rtlCol="0" anchor="t"/>
          <a:lstStyle/>
          <a:p>
            <a:pPr marL="0" marR="0" lvl="0" indent="0" algn="l" defTabSz="914400" rtl="0" eaLnBrk="1" fontAlgn="auto" latinLnBrk="0" hangingPunct="1">
              <a:lnSpc>
                <a:spcPts val="2000"/>
              </a:lnSpc>
              <a:spcBef>
                <a:spcPts val="0"/>
              </a:spcBef>
              <a:spcAft>
                <a:spcPts val="0"/>
              </a:spcAft>
              <a:buClrTx/>
              <a:buSzTx/>
              <a:buFontTx/>
              <a:buNone/>
              <a:tabLst/>
              <a:defRPr/>
            </a:pPr>
            <a:r>
              <a:rPr kumimoji="0" lang="it-IT" sz="12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Le stazioni appaltanti possono scegliere tra </a:t>
            </a:r>
            <a:r>
              <a:rPr kumimoji="0" lang="it-IT" sz="1250" b="1"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due metodologie di calcolo </a:t>
            </a:r>
            <a:r>
              <a:rPr kumimoji="0" lang="it-IT" sz="12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(Tabella B preferenziale o Tabella C alternativa) per l'importo revisionale, che deve essere liquidato ad ogni stato di avanzamento lavori.</a:t>
            </a:r>
            <a:endParaRPr kumimoji="0" lang="it-IT" sz="12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Shape 2"/>
          <p:cNvSpPr/>
          <p:nvPr/>
        </p:nvSpPr>
        <p:spPr>
          <a:xfrm>
            <a:off x="562094" y="1264920"/>
            <a:ext cx="22860" cy="875109"/>
          </a:xfrm>
          <a:prstGeom prst="rect">
            <a:avLst/>
          </a:prstGeom>
          <a:solidFill>
            <a:srgbClr val="376092"/>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5" name="Image 0" descr="preencoded.png"/>
          <p:cNvPicPr>
            <a:picLocks noChangeAspect="1"/>
          </p:cNvPicPr>
          <p:nvPr/>
        </p:nvPicPr>
        <p:blipFill>
          <a:blip r:embed="rId3"/>
          <a:stretch>
            <a:fillRect/>
          </a:stretch>
        </p:blipFill>
        <p:spPr>
          <a:xfrm>
            <a:off x="3102888" y="2320647"/>
            <a:ext cx="1671280" cy="925354"/>
          </a:xfrm>
          <a:prstGeom prst="rect">
            <a:avLst/>
          </a:prstGeom>
        </p:spPr>
      </p:pic>
      <p:sp>
        <p:nvSpPr>
          <p:cNvPr id="6" name="Text 3"/>
          <p:cNvSpPr/>
          <p:nvPr/>
        </p:nvSpPr>
        <p:spPr>
          <a:xfrm>
            <a:off x="3895130" y="2737366"/>
            <a:ext cx="86558" cy="321112"/>
          </a:xfrm>
          <a:prstGeom prst="rect">
            <a:avLst/>
          </a:prstGeom>
          <a:noFill/>
          <a:ln/>
        </p:spPr>
        <p:txBody>
          <a:bodyPr wrap="none" lIns="0" tIns="0" rIns="0" bIns="0" rtlCol="0" anchor="t"/>
          <a:lstStyle/>
          <a:p>
            <a:pPr marL="0" marR="0" lvl="0" indent="0" algn="ctr" defTabSz="914400" rtl="0" eaLnBrk="1" fontAlgn="auto" latinLnBrk="0" hangingPunct="1">
              <a:lnSpc>
                <a:spcPts val="2500"/>
              </a:lnSpc>
              <a:spcBef>
                <a:spcPts val="0"/>
              </a:spcBef>
              <a:spcAft>
                <a:spcPts val="0"/>
              </a:spcAft>
              <a:buClrTx/>
              <a:buSzTx/>
              <a:buFontTx/>
              <a:buNone/>
              <a:tabLst/>
              <a:defRPr/>
            </a:pPr>
            <a:r>
              <a:rPr kumimoji="0" lang="it-IT" sz="15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1</a:t>
            </a:r>
            <a:endParaRPr kumimoji="0" lang="it-IT" sz="15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 4"/>
          <p:cNvSpPr/>
          <p:nvPr/>
        </p:nvSpPr>
        <p:spPr>
          <a:xfrm>
            <a:off x="4934783" y="2481262"/>
            <a:ext cx="2410301" cy="250865"/>
          </a:xfrm>
          <a:prstGeom prst="rect">
            <a:avLst/>
          </a:prstGeom>
          <a:noFill/>
          <a:ln/>
        </p:spPr>
        <p:txBody>
          <a:bodyPr wrap="none" lIns="0" tIns="0" rIns="0" bIns="0" rtlCol="0" anchor="t"/>
          <a:lstStyle/>
          <a:p>
            <a:pPr marL="0" marR="0" lvl="0" indent="0" algn="l" defTabSz="914400" rtl="0" eaLnBrk="1" fontAlgn="auto" latinLnBrk="0" hangingPunct="1">
              <a:lnSpc>
                <a:spcPts val="1950"/>
              </a:lnSpc>
              <a:spcBef>
                <a:spcPts val="0"/>
              </a:spcBef>
              <a:spcAft>
                <a:spcPts val="0"/>
              </a:spcAft>
              <a:buClrTx/>
              <a:buSzTx/>
              <a:buFontTx/>
              <a:buNone/>
              <a:tabLst/>
              <a:defRPr/>
            </a:pPr>
            <a:r>
              <a:rPr kumimoji="0" lang="it-IT" sz="15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Scelta della Metodologia</a:t>
            </a:r>
            <a:endParaRPr kumimoji="0" lang="it-IT" sz="15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xt 5"/>
          <p:cNvSpPr/>
          <p:nvPr/>
        </p:nvSpPr>
        <p:spPr>
          <a:xfrm>
            <a:off x="4934783" y="2828449"/>
            <a:ext cx="2913578" cy="256937"/>
          </a:xfrm>
          <a:prstGeom prst="rect">
            <a:avLst/>
          </a:prstGeom>
          <a:noFill/>
          <a:ln/>
        </p:spPr>
        <p:txBody>
          <a:bodyPr wrap="none" lIns="0" tIns="0" rIns="0" bIns="0" rtlCol="0" anchor="t"/>
          <a:lstStyle/>
          <a:p>
            <a:pPr marL="0" marR="0" lvl="0" indent="0" algn="l" defTabSz="914400" rtl="0" eaLnBrk="1" fontAlgn="auto" latinLnBrk="0" hangingPunct="1">
              <a:lnSpc>
                <a:spcPts val="2000"/>
              </a:lnSpc>
              <a:spcBef>
                <a:spcPts val="0"/>
              </a:spcBef>
              <a:spcAft>
                <a:spcPts val="0"/>
              </a:spcAft>
              <a:buClrTx/>
              <a:buSzTx/>
              <a:buFontTx/>
              <a:buNone/>
              <a:tabLst/>
              <a:defRPr/>
            </a:pPr>
            <a:r>
              <a:rPr kumimoji="0" lang="it-IT" sz="12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La scelta ha natura tecnico-discrezionale</a:t>
            </a:r>
            <a:endParaRPr kumimoji="0" lang="it-IT" sz="12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Shape 6"/>
          <p:cNvSpPr/>
          <p:nvPr/>
        </p:nvSpPr>
        <p:spPr>
          <a:xfrm>
            <a:off x="4814292" y="3256478"/>
            <a:ext cx="9213890" cy="11430"/>
          </a:xfrm>
          <a:prstGeom prst="roundRect">
            <a:avLst>
              <a:gd name="adj" fmla="val 590243"/>
            </a:avLst>
          </a:prstGeom>
          <a:solidFill>
            <a:srgbClr val="C0CAD7"/>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0" name="Image 1" descr="preencoded.png"/>
          <p:cNvPicPr>
            <a:picLocks noChangeAspect="1"/>
          </p:cNvPicPr>
          <p:nvPr/>
        </p:nvPicPr>
        <p:blipFill>
          <a:blip r:embed="rId4"/>
          <a:stretch>
            <a:fillRect/>
          </a:stretch>
        </p:blipFill>
        <p:spPr>
          <a:xfrm>
            <a:off x="2267188" y="3286125"/>
            <a:ext cx="3342680" cy="925354"/>
          </a:xfrm>
          <a:prstGeom prst="rect">
            <a:avLst/>
          </a:prstGeom>
        </p:spPr>
      </p:pic>
      <p:sp>
        <p:nvSpPr>
          <p:cNvPr id="11" name="Text 7"/>
          <p:cNvSpPr/>
          <p:nvPr/>
        </p:nvSpPr>
        <p:spPr>
          <a:xfrm>
            <a:off x="3875246" y="3588187"/>
            <a:ext cx="126444" cy="321112"/>
          </a:xfrm>
          <a:prstGeom prst="rect">
            <a:avLst/>
          </a:prstGeom>
          <a:noFill/>
          <a:ln/>
        </p:spPr>
        <p:txBody>
          <a:bodyPr wrap="none" lIns="0" tIns="0" rIns="0" bIns="0" rtlCol="0" anchor="t"/>
          <a:lstStyle/>
          <a:p>
            <a:pPr marL="0" marR="0" lvl="0" indent="0" algn="ctr" defTabSz="914400" rtl="0" eaLnBrk="1" fontAlgn="auto" latinLnBrk="0" hangingPunct="1">
              <a:lnSpc>
                <a:spcPts val="2500"/>
              </a:lnSpc>
              <a:spcBef>
                <a:spcPts val="0"/>
              </a:spcBef>
              <a:spcAft>
                <a:spcPts val="0"/>
              </a:spcAft>
              <a:buClrTx/>
              <a:buSzTx/>
              <a:buFontTx/>
              <a:buNone/>
              <a:tabLst/>
              <a:defRPr/>
            </a:pPr>
            <a:r>
              <a:rPr kumimoji="0" lang="it-IT" sz="15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2</a:t>
            </a:r>
            <a:endParaRPr kumimoji="0" lang="it-IT" sz="15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Text 8"/>
          <p:cNvSpPr/>
          <p:nvPr/>
        </p:nvSpPr>
        <p:spPr>
          <a:xfrm>
            <a:off x="5770483" y="3446740"/>
            <a:ext cx="3188018" cy="250865"/>
          </a:xfrm>
          <a:prstGeom prst="rect">
            <a:avLst/>
          </a:prstGeom>
          <a:noFill/>
          <a:ln/>
        </p:spPr>
        <p:txBody>
          <a:bodyPr wrap="none" lIns="0" tIns="0" rIns="0" bIns="0" rtlCol="0" anchor="t"/>
          <a:lstStyle/>
          <a:p>
            <a:pPr marL="0" marR="0" lvl="0" indent="0" algn="l" defTabSz="914400" rtl="0" eaLnBrk="1" fontAlgn="auto" latinLnBrk="0" hangingPunct="1">
              <a:lnSpc>
                <a:spcPts val="1950"/>
              </a:lnSpc>
              <a:spcBef>
                <a:spcPts val="0"/>
              </a:spcBef>
              <a:spcAft>
                <a:spcPts val="0"/>
              </a:spcAft>
              <a:buClrTx/>
              <a:buSzTx/>
              <a:buFontTx/>
              <a:buNone/>
              <a:tabLst/>
              <a:defRPr/>
            </a:pPr>
            <a:r>
              <a:rPr kumimoji="0" lang="it-IT" sz="15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Metodo Preferenziale (Tabella B)</a:t>
            </a:r>
            <a:endParaRPr kumimoji="0" lang="it-IT" sz="15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 9"/>
          <p:cNvSpPr/>
          <p:nvPr/>
        </p:nvSpPr>
        <p:spPr>
          <a:xfrm>
            <a:off x="5770483" y="3793927"/>
            <a:ext cx="3938707" cy="256937"/>
          </a:xfrm>
          <a:prstGeom prst="rect">
            <a:avLst/>
          </a:prstGeom>
          <a:noFill/>
          <a:ln/>
        </p:spPr>
        <p:txBody>
          <a:bodyPr wrap="none" lIns="0" tIns="0" rIns="0" bIns="0" rtlCol="0" anchor="t"/>
          <a:lstStyle/>
          <a:p>
            <a:pPr marL="0" marR="0" lvl="0" indent="0" algn="l" defTabSz="914400" rtl="0" eaLnBrk="1" fontAlgn="auto" latinLnBrk="0" hangingPunct="1">
              <a:lnSpc>
                <a:spcPts val="2000"/>
              </a:lnSpc>
              <a:spcBef>
                <a:spcPts val="0"/>
              </a:spcBef>
              <a:spcAft>
                <a:spcPts val="0"/>
              </a:spcAft>
              <a:buClrTx/>
              <a:buSzTx/>
              <a:buFontTx/>
              <a:buNone/>
              <a:tabLst/>
              <a:defRPr/>
            </a:pPr>
            <a:r>
              <a:rPr kumimoji="0" lang="it-IT" sz="12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Meno complesso e indicato come metodo preferenziale</a:t>
            </a:r>
            <a:endParaRPr kumimoji="0" lang="it-IT" sz="12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4" name="Shape 10"/>
          <p:cNvSpPr/>
          <p:nvPr/>
        </p:nvSpPr>
        <p:spPr>
          <a:xfrm>
            <a:off x="5649992" y="4221956"/>
            <a:ext cx="8378190" cy="11430"/>
          </a:xfrm>
          <a:prstGeom prst="roundRect">
            <a:avLst>
              <a:gd name="adj" fmla="val 590243"/>
            </a:avLst>
          </a:prstGeom>
          <a:solidFill>
            <a:srgbClr val="C0CAD7"/>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5" name="Image 2" descr="preencoded.png"/>
          <p:cNvPicPr>
            <a:picLocks noChangeAspect="1"/>
          </p:cNvPicPr>
          <p:nvPr/>
        </p:nvPicPr>
        <p:blipFill>
          <a:blip r:embed="rId5"/>
          <a:stretch>
            <a:fillRect/>
          </a:stretch>
        </p:blipFill>
        <p:spPr>
          <a:xfrm>
            <a:off x="1431488" y="4251603"/>
            <a:ext cx="5014079" cy="925354"/>
          </a:xfrm>
          <a:prstGeom prst="rect">
            <a:avLst/>
          </a:prstGeom>
        </p:spPr>
      </p:pic>
      <p:sp>
        <p:nvSpPr>
          <p:cNvPr id="16" name="Text 11"/>
          <p:cNvSpPr/>
          <p:nvPr/>
        </p:nvSpPr>
        <p:spPr>
          <a:xfrm>
            <a:off x="3873698" y="4553664"/>
            <a:ext cx="129659" cy="321112"/>
          </a:xfrm>
          <a:prstGeom prst="rect">
            <a:avLst/>
          </a:prstGeom>
          <a:noFill/>
          <a:ln/>
        </p:spPr>
        <p:txBody>
          <a:bodyPr wrap="none" lIns="0" tIns="0" rIns="0" bIns="0" rtlCol="0" anchor="t"/>
          <a:lstStyle/>
          <a:p>
            <a:pPr marL="0" marR="0" lvl="0" indent="0" algn="ctr" defTabSz="914400" rtl="0" eaLnBrk="1" fontAlgn="auto" latinLnBrk="0" hangingPunct="1">
              <a:lnSpc>
                <a:spcPts val="2500"/>
              </a:lnSpc>
              <a:spcBef>
                <a:spcPts val="0"/>
              </a:spcBef>
              <a:spcAft>
                <a:spcPts val="0"/>
              </a:spcAft>
              <a:buClrTx/>
              <a:buSzTx/>
              <a:buFontTx/>
              <a:buNone/>
              <a:tabLst/>
              <a:defRPr/>
            </a:pPr>
            <a:r>
              <a:rPr kumimoji="0" lang="it-IT" sz="15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3</a:t>
            </a:r>
            <a:endParaRPr kumimoji="0" lang="it-IT" sz="15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Text 12"/>
          <p:cNvSpPr/>
          <p:nvPr/>
        </p:nvSpPr>
        <p:spPr>
          <a:xfrm>
            <a:off x="6606183" y="4412218"/>
            <a:ext cx="2991564" cy="250865"/>
          </a:xfrm>
          <a:prstGeom prst="rect">
            <a:avLst/>
          </a:prstGeom>
          <a:noFill/>
          <a:ln/>
        </p:spPr>
        <p:txBody>
          <a:bodyPr wrap="none" lIns="0" tIns="0" rIns="0" bIns="0" rtlCol="0" anchor="t"/>
          <a:lstStyle/>
          <a:p>
            <a:pPr marL="0" marR="0" lvl="0" indent="0" algn="l" defTabSz="914400" rtl="0" eaLnBrk="1" fontAlgn="auto" latinLnBrk="0" hangingPunct="1">
              <a:lnSpc>
                <a:spcPts val="1950"/>
              </a:lnSpc>
              <a:spcBef>
                <a:spcPts val="0"/>
              </a:spcBef>
              <a:spcAft>
                <a:spcPts val="0"/>
              </a:spcAft>
              <a:buClrTx/>
              <a:buSzTx/>
              <a:buFontTx/>
              <a:buNone/>
              <a:tabLst/>
              <a:defRPr/>
            </a:pPr>
            <a:r>
              <a:rPr kumimoji="0" lang="it-IT" sz="15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Metodo Alternativo (Tabella C)</a:t>
            </a:r>
            <a:endParaRPr kumimoji="0" lang="it-IT" sz="15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Text 13"/>
          <p:cNvSpPr/>
          <p:nvPr/>
        </p:nvSpPr>
        <p:spPr>
          <a:xfrm>
            <a:off x="6606183" y="4759404"/>
            <a:ext cx="4086701" cy="256937"/>
          </a:xfrm>
          <a:prstGeom prst="rect">
            <a:avLst/>
          </a:prstGeom>
          <a:noFill/>
          <a:ln/>
        </p:spPr>
        <p:txBody>
          <a:bodyPr wrap="none" lIns="0" tIns="0" rIns="0" bIns="0" rtlCol="0" anchor="t"/>
          <a:lstStyle/>
          <a:p>
            <a:pPr marL="0" marR="0" lvl="0" indent="0" algn="l" defTabSz="914400" rtl="0" eaLnBrk="1" fontAlgn="auto" latinLnBrk="0" hangingPunct="1">
              <a:lnSpc>
                <a:spcPts val="2000"/>
              </a:lnSpc>
              <a:spcBef>
                <a:spcPts val="0"/>
              </a:spcBef>
              <a:spcAft>
                <a:spcPts val="0"/>
              </a:spcAft>
              <a:buClrTx/>
              <a:buSzTx/>
              <a:buFontTx/>
              <a:buNone/>
              <a:tabLst/>
              <a:defRPr/>
            </a:pPr>
            <a:r>
              <a:rPr kumimoji="0" lang="it-IT" sz="12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Più accurato ma richiede maggiore capacità organizzativa</a:t>
            </a:r>
            <a:endParaRPr kumimoji="0" lang="it-IT" sz="12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Shape 14"/>
          <p:cNvSpPr/>
          <p:nvPr/>
        </p:nvSpPr>
        <p:spPr>
          <a:xfrm>
            <a:off x="6485692" y="5187434"/>
            <a:ext cx="7542490" cy="11430"/>
          </a:xfrm>
          <a:prstGeom prst="roundRect">
            <a:avLst>
              <a:gd name="adj" fmla="val 590243"/>
            </a:avLst>
          </a:prstGeom>
          <a:solidFill>
            <a:srgbClr val="C0CAD7"/>
          </a:solidFill>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20" name="Image 3" descr="preencoded.png"/>
          <p:cNvPicPr>
            <a:picLocks noChangeAspect="1"/>
          </p:cNvPicPr>
          <p:nvPr/>
        </p:nvPicPr>
        <p:blipFill>
          <a:blip r:embed="rId6"/>
          <a:stretch>
            <a:fillRect/>
          </a:stretch>
        </p:blipFill>
        <p:spPr>
          <a:xfrm>
            <a:off x="595789" y="5217081"/>
            <a:ext cx="6685478" cy="925354"/>
          </a:xfrm>
          <a:prstGeom prst="rect">
            <a:avLst/>
          </a:prstGeom>
        </p:spPr>
      </p:pic>
      <p:sp>
        <p:nvSpPr>
          <p:cNvPr id="21" name="Text 15"/>
          <p:cNvSpPr/>
          <p:nvPr/>
        </p:nvSpPr>
        <p:spPr>
          <a:xfrm>
            <a:off x="3870484" y="5519142"/>
            <a:ext cx="135850" cy="321112"/>
          </a:xfrm>
          <a:prstGeom prst="rect">
            <a:avLst/>
          </a:prstGeom>
          <a:noFill/>
          <a:ln/>
        </p:spPr>
        <p:txBody>
          <a:bodyPr wrap="none" lIns="0" tIns="0" rIns="0" bIns="0" rtlCol="0" anchor="t"/>
          <a:lstStyle/>
          <a:p>
            <a:pPr marL="0" marR="0" lvl="0" indent="0" algn="ctr" defTabSz="914400" rtl="0" eaLnBrk="1" fontAlgn="auto" latinLnBrk="0" hangingPunct="1">
              <a:lnSpc>
                <a:spcPts val="2500"/>
              </a:lnSpc>
              <a:spcBef>
                <a:spcPts val="0"/>
              </a:spcBef>
              <a:spcAft>
                <a:spcPts val="0"/>
              </a:spcAft>
              <a:buClrTx/>
              <a:buSzTx/>
              <a:buFontTx/>
              <a:buNone/>
              <a:tabLst/>
              <a:defRPr/>
            </a:pPr>
            <a:r>
              <a:rPr kumimoji="0" lang="it-IT" sz="15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4</a:t>
            </a:r>
            <a:endParaRPr kumimoji="0" lang="it-IT" sz="15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Text 16"/>
          <p:cNvSpPr/>
          <p:nvPr/>
        </p:nvSpPr>
        <p:spPr>
          <a:xfrm>
            <a:off x="7441883" y="5377696"/>
            <a:ext cx="2494002" cy="250865"/>
          </a:xfrm>
          <a:prstGeom prst="rect">
            <a:avLst/>
          </a:prstGeom>
          <a:noFill/>
          <a:ln/>
        </p:spPr>
        <p:txBody>
          <a:bodyPr wrap="none" lIns="0" tIns="0" rIns="0" bIns="0" rtlCol="0" anchor="t"/>
          <a:lstStyle/>
          <a:p>
            <a:pPr marL="0" marR="0" lvl="0" indent="0" algn="l" defTabSz="914400" rtl="0" eaLnBrk="1" fontAlgn="auto" latinLnBrk="0" hangingPunct="1">
              <a:lnSpc>
                <a:spcPts val="1950"/>
              </a:lnSpc>
              <a:spcBef>
                <a:spcPts val="0"/>
              </a:spcBef>
              <a:spcAft>
                <a:spcPts val="0"/>
              </a:spcAft>
              <a:buClrTx/>
              <a:buSzTx/>
              <a:buFontTx/>
              <a:buNone/>
              <a:tabLst/>
              <a:defRPr/>
            </a:pPr>
            <a:r>
              <a:rPr kumimoji="0" lang="it-IT" sz="1550" b="1" i="0" u="none" strike="noStrike" kern="1200" cap="none" spc="0" normalizeH="0" baseline="0" noProof="0" dirty="0">
                <a:ln>
                  <a:noFill/>
                </a:ln>
                <a:solidFill>
                  <a:srgbClr val="030303"/>
                </a:solidFill>
                <a:effectLst/>
                <a:uLnTx/>
                <a:uFillTx/>
                <a:latin typeface="Calibri" panose="020F0502020204030204" pitchFamily="34" charset="0"/>
                <a:ea typeface="Inter Bold" pitchFamily="34" charset="-122"/>
                <a:cs typeface="Calibri" panose="020F0502020204030204" pitchFamily="34" charset="0"/>
              </a:rPr>
              <a:t>Liquidazione dell'Importo</a:t>
            </a:r>
            <a:endParaRPr kumimoji="0" lang="it-IT" sz="15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3" name="Text 17"/>
          <p:cNvSpPr/>
          <p:nvPr/>
        </p:nvSpPr>
        <p:spPr>
          <a:xfrm>
            <a:off x="7441883" y="5724882"/>
            <a:ext cx="3104912" cy="256937"/>
          </a:xfrm>
          <a:prstGeom prst="rect">
            <a:avLst/>
          </a:prstGeom>
          <a:noFill/>
          <a:ln/>
        </p:spPr>
        <p:txBody>
          <a:bodyPr wrap="none" lIns="0" tIns="0" rIns="0" bIns="0" rtlCol="0" anchor="t"/>
          <a:lstStyle/>
          <a:p>
            <a:pPr marL="0" marR="0" lvl="0" indent="0" algn="l" defTabSz="914400" rtl="0" eaLnBrk="1" fontAlgn="auto" latinLnBrk="0" hangingPunct="1">
              <a:lnSpc>
                <a:spcPts val="2000"/>
              </a:lnSpc>
              <a:spcBef>
                <a:spcPts val="0"/>
              </a:spcBef>
              <a:spcAft>
                <a:spcPts val="0"/>
              </a:spcAft>
              <a:buClrTx/>
              <a:buSzTx/>
              <a:buFontTx/>
              <a:buNone/>
              <a:tabLst/>
              <a:defRPr/>
            </a:pPr>
            <a:r>
              <a:rPr kumimoji="0" lang="it-IT" sz="1250" b="0" i="0" u="none" strike="noStrike" kern="1200" cap="none" spc="0" normalizeH="0" baseline="0" noProof="0" dirty="0">
                <a:ln>
                  <a:noFill/>
                </a:ln>
                <a:solidFill>
                  <a:srgbClr val="030303"/>
                </a:solidFill>
                <a:effectLst/>
                <a:uLnTx/>
                <a:uFillTx/>
                <a:latin typeface="Calibri" panose="020F0502020204030204" pitchFamily="34" charset="0"/>
                <a:ea typeface="Nunito Sans" pitchFamily="34" charset="-122"/>
                <a:cs typeface="Calibri" panose="020F0502020204030204" pitchFamily="34" charset="0"/>
              </a:rPr>
              <a:t>Al momento del pagamento di ciascun SAL</a:t>
            </a:r>
            <a:endParaRPr kumimoji="0" lang="it-IT" sz="12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4" name="Text 18"/>
          <p:cNvSpPr/>
          <p:nvPr/>
        </p:nvSpPr>
        <p:spPr>
          <a:xfrm>
            <a:off x="562094" y="6180676"/>
            <a:ext cx="13506212" cy="770811"/>
          </a:xfrm>
          <a:prstGeom prst="rect">
            <a:avLst/>
          </a:prstGeom>
          <a:noFill/>
          <a:ln/>
        </p:spPr>
        <p:txBody>
          <a:bodyPr wrap="square" lIns="0" tIns="0" rIns="0" bIns="0" rtlCol="0" anchor="t"/>
          <a:lstStyle/>
          <a:p>
            <a:pPr marL="0" marR="0" lvl="0" indent="0" algn="l" defTabSz="914400" rtl="0" eaLnBrk="1" fontAlgn="auto" latinLnBrk="0" hangingPunct="1">
              <a:lnSpc>
                <a:spcPts val="2000"/>
              </a:lnSpc>
              <a:spcBef>
                <a:spcPts val="0"/>
              </a:spcBef>
              <a:spcAft>
                <a:spcPts val="0"/>
              </a:spcAft>
              <a:buClrTx/>
              <a:buSzTx/>
              <a:buFontTx/>
              <a:buNone/>
              <a:tabLst/>
              <a:defRPr/>
            </a:pPr>
            <a:endParaRPr kumimoji="0" lang="it-IT" sz="12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Text 19"/>
          <p:cNvSpPr/>
          <p:nvPr/>
        </p:nvSpPr>
        <p:spPr>
          <a:xfrm>
            <a:off x="562094" y="6968772"/>
            <a:ext cx="13506212" cy="513874"/>
          </a:xfrm>
          <a:prstGeom prst="rect">
            <a:avLst/>
          </a:prstGeom>
          <a:noFill/>
          <a:ln/>
        </p:spPr>
        <p:txBody>
          <a:bodyPr wrap="square" lIns="0" tIns="0" rIns="0" bIns="0" rtlCol="0" anchor="t"/>
          <a:lstStyle/>
          <a:p>
            <a:pPr marL="0" marR="0" lvl="0" indent="0" algn="l" defTabSz="914400" rtl="0" eaLnBrk="1" fontAlgn="auto" latinLnBrk="0" hangingPunct="1">
              <a:lnSpc>
                <a:spcPts val="2000"/>
              </a:lnSpc>
              <a:spcBef>
                <a:spcPts val="0"/>
              </a:spcBef>
              <a:spcAft>
                <a:spcPts val="0"/>
              </a:spcAft>
              <a:buClrTx/>
              <a:buSzTx/>
              <a:buFontTx/>
              <a:buNone/>
              <a:tabLst/>
              <a:defRPr/>
            </a:pPr>
            <a:endParaRPr kumimoji="0" lang="it-IT" sz="125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11498A">
            <a:alpha val="25000"/>
          </a:srgbClr>
        </a:solidFill>
      </a:spPr>
      <a:bodyPr wrap="square" lIns="0" tIns="0" rIns="0" bIns="0" rtlCol="0"/>
      <a:lstStyle>
        <a:defPPr>
          <a:defRPr/>
        </a:defPPr>
      </a:lstStyle>
    </a:spDef>
  </a:objectDefaults>
  <a:extraClrScheme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125</TotalTime>
  <Words>2533</Words>
  <Application>Microsoft Office PowerPoint</Application>
  <PresentationFormat>Personalizzato</PresentationFormat>
  <Paragraphs>209</Paragraphs>
  <Slides>20</Slides>
  <Notes>19</Notes>
  <HiddenSlides>0</HiddenSlides>
  <MMClips>0</MMClips>
  <ScaleCrop>false</ScaleCrop>
  <HeadingPairs>
    <vt:vector size="6" baseType="variant">
      <vt:variant>
        <vt:lpstr>Caratteri utilizzati</vt:lpstr>
      </vt:variant>
      <vt:variant>
        <vt:i4>5</vt:i4>
      </vt:variant>
      <vt:variant>
        <vt:lpstr>Tema</vt:lpstr>
      </vt:variant>
      <vt:variant>
        <vt:i4>3</vt:i4>
      </vt:variant>
      <vt:variant>
        <vt:lpstr>Titoli diapositive</vt:lpstr>
      </vt:variant>
      <vt:variant>
        <vt:i4>20</vt:i4>
      </vt:variant>
    </vt:vector>
  </HeadingPairs>
  <TitlesOfParts>
    <vt:vector size="28" baseType="lpstr">
      <vt:lpstr>Nunito Sans Bold</vt:lpstr>
      <vt:lpstr>Aptos</vt:lpstr>
      <vt:lpstr>Wingdings</vt:lpstr>
      <vt:lpstr>Calibri</vt:lpstr>
      <vt:lpstr>Arial</vt:lpstr>
      <vt:lpstr>1_Office Theme</vt:lpstr>
      <vt:lpstr>3_Office Theme</vt:lpstr>
      <vt:lpstr>Office Theme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Ottavi Francesca</cp:lastModifiedBy>
  <cp:revision>26</cp:revision>
  <dcterms:created xsi:type="dcterms:W3CDTF">2025-03-13T11:22:49Z</dcterms:created>
  <dcterms:modified xsi:type="dcterms:W3CDTF">2025-05-12T18:22:13Z</dcterms:modified>
</cp:coreProperties>
</file>